
<file path=[Content_Types].xml><?xml version="1.0" encoding="utf-8"?>
<Types xmlns="http://schemas.openxmlformats.org/package/2006/content-types">
  <Default Extension="jpeg" ContentType="image/jpe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5"/>
  </p:handoutMasterIdLst>
  <p:sldIdLst>
    <p:sldId id="408" r:id="rId3"/>
    <p:sldId id="409" r:id="rId5"/>
    <p:sldId id="410" r:id="rId6"/>
    <p:sldId id="411" r:id="rId7"/>
    <p:sldId id="436" r:id="rId8"/>
    <p:sldId id="424" r:id="rId9"/>
    <p:sldId id="279" r:id="rId10"/>
    <p:sldId id="437" r:id="rId11"/>
    <p:sldId id="457" r:id="rId12"/>
    <p:sldId id="281" r:id="rId13"/>
    <p:sldId id="438" r:id="rId14"/>
    <p:sldId id="282" r:id="rId15"/>
    <p:sldId id="283" r:id="rId16"/>
    <p:sldId id="439" r:id="rId17"/>
    <p:sldId id="440" r:id="rId18"/>
    <p:sldId id="285" r:id="rId19"/>
    <p:sldId id="452" r:id="rId20"/>
    <p:sldId id="442" r:id="rId21"/>
    <p:sldId id="287" r:id="rId22"/>
    <p:sldId id="443" r:id="rId23"/>
    <p:sldId id="407" r:id="rId24"/>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50" autoAdjust="0"/>
    <p:restoredTop sz="86371" autoAdjust="0"/>
  </p:normalViewPr>
  <p:slideViewPr>
    <p:cSldViewPr snapToGrid="0" snapToObjects="1">
      <p:cViewPr>
        <p:scale>
          <a:sx n="150" d="100"/>
          <a:sy n="150" d="100"/>
        </p:scale>
        <p:origin x="-168" y="4520"/>
      </p:cViewPr>
      <p:guideLst>
        <p:guide orient="horz" pos="3182"/>
        <p:guide pos="243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panose="020B0600040502020204"/>
              <a:buNone/>
            </a:pPr>
            <a:endParaRPr lang="en-US" sz="1200" dirty="0" smtClean="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panose="020B0600040502020204"/>
              <a:buNone/>
            </a:pPr>
            <a:endParaRPr lang="en-US" sz="1200" dirty="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597de125cb_0_148:notes"/>
          <p:cNvSpPr/>
          <p:nvPr>
            <p:ph type="sldImg" idx="2"/>
          </p:nvPr>
        </p:nvSpPr>
        <p:spPr>
          <a:xfrm>
            <a:off x="2103438" y="685800"/>
            <a:ext cx="26511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597de125cb_0_148: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6" name="Google Shape;296;g597de125cb_0_148: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Calibri"/>
                <a:ea typeface="Calibri"/>
                <a:cs typeface="Calibri"/>
                <a:sym typeface="Calibri"/>
              </a:rPr>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4160" y="685800"/>
            <a:ext cx="264968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sz="1200" dirty="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 Id="rId3" Type="http://schemas.openxmlformats.org/officeDocument/2006/relationships/hyperlink" Target="http://bit.ly/designjournal-blog" TargetMode="External"/><Relationship Id="rId2" Type="http://schemas.openxmlformats.org/officeDocument/2006/relationships/hyperlink" Target="http://bit.ly/designjournal-digital_x000B_" TargetMode="External"/><Relationship Id="rId1" Type="http://schemas.openxmlformats.org/officeDocument/2006/relationships/hyperlink" Target="http://bit.ly/designjournal-paper"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microsoft.com/office/2007/relationships/hdphoto" Target="../media/image14.wdp"/><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hyperlink" Target="https://course.longan.link/Scratch/&#23398;&#29983;&#25163;&#20876;/&#23398;&#29983;&#25163;&#20876;&#21512;&#24182;.pdf" TargetMode="External"/><Relationship Id="rId1" Type="http://schemas.openxmlformats.org/officeDocument/2006/relationships/hyperlink" Target="https://create.codelab.club/" TargetMode="Externa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s://create.codelab.clu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s://create.codelab.club/studios/66/" TargetMode="Externa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https://create.codelab.club/studios/66/"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hyperlink" Target="https://www.codelab.club/blog/codelab-download/" TargetMode="External"/><Relationship Id="rId1" Type="http://schemas.openxmlformats.org/officeDocument/2006/relationships/hyperlink" Target="https://create.codelab.club/"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hyperlink" Target="https://create.codelab.club/studios/64/" TargetMode="External"/><Relationship Id="rId2" Type="http://schemas.openxmlformats.org/officeDocument/2006/relationships/hyperlink" Target="http://youtu.be/-SjuiawRMU4" TargetMode="External"/><Relationship Id="rId1" Type="http://schemas.openxmlformats.org/officeDocument/2006/relationships/hyperlink" Target="http://vimeo.com/65583694"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s://create.codelab.club/" TargetMode="Externa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hyperlink" Target="https://create.codelab.club/" TargetMode="External"/><Relationship Id="rId4" Type="http://schemas.microsoft.com/office/2007/relationships/hdphoto" Target="../media/image9.wdp"/><Relationship Id="rId3" Type="http://schemas.openxmlformats.org/officeDocument/2006/relationships/image" Target="../media/image8.png"/><Relationship Id="rId2" Type="http://schemas.microsoft.com/office/2007/relationships/hdphoto" Target="../media/image7.wdp"/><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atchcat.pdf"/>
          <p:cNvPicPr>
            <a:picLocks noChangeAspect="1"/>
          </p:cNvPicPr>
          <p:nvPr/>
        </p:nvPicPr>
        <p:blipFill rotWithShape="1">
          <a:blip r:embed="rId1">
            <a:extLst>
              <a:ext uri="{28A0092B-C50C-407E-A947-70E740481C1C}">
                <a14:useLocalDpi xmlns:a14="http://schemas.microsoft.com/office/drawing/2010/main" val="0"/>
              </a:ext>
            </a:extLst>
          </a:blip>
          <a:srcRect l="26304" t="-524" r="7389" b="17917"/>
          <a:stretch>
            <a:fillRect/>
          </a:stretch>
        </p:blipFill>
        <p:spPr>
          <a:xfrm>
            <a:off x="0" y="194369"/>
            <a:ext cx="6118330" cy="9864031"/>
          </a:xfrm>
          <a:prstGeom prst="rect">
            <a:avLst/>
          </a:prstGeom>
        </p:spPr>
      </p:pic>
      <p:sp>
        <p:nvSpPr>
          <p:cNvPr id="29" name="TextBox 28"/>
          <p:cNvSpPr txBox="1"/>
          <p:nvPr/>
        </p:nvSpPr>
        <p:spPr>
          <a:xfrm>
            <a:off x="4732867" y="8276920"/>
            <a:ext cx="2734734" cy="1198880"/>
          </a:xfrm>
          <a:prstGeom prst="rect">
            <a:avLst/>
          </a:prstGeom>
          <a:noFill/>
          <a:ln>
            <a:noFill/>
            <a:prstDash val="dash"/>
          </a:ln>
        </p:spPr>
        <p:txBody>
          <a:bodyPr wrap="square" rtlCol="0">
            <a:spAutoFit/>
          </a:bodyPr>
          <a:lstStyle/>
          <a:p>
            <a:r>
              <a:rPr lang="en-US" sz="1200" dirty="0">
                <a:latin typeface="Futura Condensed"/>
                <a:cs typeface="Futura Condensed"/>
              </a:rPr>
              <a:t>Scratch </a:t>
            </a:r>
            <a:r>
              <a:rPr lang="zh-CN" altLang="en-US" sz="1200" dirty="0">
                <a:latin typeface="Futura Condensed"/>
                <a:cs typeface="Futura Condensed"/>
              </a:rPr>
              <a:t>介绍</a:t>
            </a:r>
            <a:r>
              <a:rPr lang="en-US" sz="1200" dirty="0" smtClean="0">
                <a:latin typeface="Futura Condensed"/>
                <a:cs typeface="Futura Condensed"/>
              </a:rPr>
              <a:t>		            10</a:t>
            </a:r>
            <a:endParaRPr lang="en-US" sz="1200" dirty="0" smtClean="0">
              <a:latin typeface="Futura Condensed"/>
              <a:cs typeface="Futura Condensed"/>
            </a:endParaRPr>
          </a:p>
          <a:p>
            <a:r>
              <a:rPr lang="en-US" sz="1200" dirty="0">
                <a:latin typeface="Futura Condensed"/>
                <a:cs typeface="Futura Condensed"/>
              </a:rPr>
              <a:t>Scratch </a:t>
            </a:r>
            <a:r>
              <a:rPr lang="zh-CN" altLang="en-US" sz="1200" dirty="0" smtClean="0">
                <a:latin typeface="Futura Condensed"/>
                <a:cs typeface="Futura Condensed"/>
              </a:rPr>
              <a:t>帐户</a:t>
            </a:r>
            <a:r>
              <a:rPr lang="en-US" sz="1200" dirty="0" smtClean="0">
                <a:latin typeface="Futura Condensed"/>
                <a:cs typeface="Futura Condensed"/>
              </a:rPr>
              <a:t>                     12</a:t>
            </a:r>
            <a:endParaRPr lang="en-US" sz="1200" dirty="0" smtClean="0">
              <a:latin typeface="Futura Condensed"/>
              <a:cs typeface="Futura Condensed"/>
            </a:endParaRPr>
          </a:p>
          <a:p>
            <a:r>
              <a:rPr lang="zh-CN" altLang="en-US" sz="1200" dirty="0">
                <a:latin typeface="Futura Condensed"/>
                <a:cs typeface="Futura Condensed"/>
              </a:rPr>
              <a:t>设计日志</a:t>
            </a:r>
            <a:r>
              <a:rPr lang="en-US" sz="1200" dirty="0">
                <a:latin typeface="Futura Condensed"/>
                <a:cs typeface="Futura Condensed"/>
              </a:rPr>
              <a:t>			</a:t>
            </a:r>
            <a:r>
              <a:rPr lang="en-US" sz="1200" dirty="0" smtClean="0">
                <a:latin typeface="Futura Condensed"/>
                <a:cs typeface="Futura Condensed"/>
              </a:rPr>
              <a:t>   14</a:t>
            </a:r>
            <a:endParaRPr lang="en-US" sz="1200" dirty="0">
              <a:latin typeface="Futura Condensed"/>
              <a:cs typeface="Futura Condensed"/>
            </a:endParaRPr>
          </a:p>
          <a:p>
            <a:r>
              <a:rPr lang="en-US" sz="1200" dirty="0">
                <a:latin typeface="Futura Condensed"/>
                <a:cs typeface="Futura Condensed"/>
              </a:rPr>
              <a:t>Scratch </a:t>
            </a:r>
            <a:r>
              <a:rPr lang="zh-CN" altLang="en-US" sz="1200" dirty="0">
                <a:latin typeface="Futura Condensed"/>
                <a:cs typeface="Futura Condensed"/>
              </a:rPr>
              <a:t>惊喜</a:t>
            </a:r>
            <a:r>
              <a:rPr lang="en-US" sz="1200" dirty="0" smtClean="0">
                <a:latin typeface="Futura Condensed"/>
                <a:cs typeface="Futura Condensed"/>
              </a:rPr>
              <a:t>			   16</a:t>
            </a:r>
            <a:endParaRPr lang="en-US" sz="1200" dirty="0" smtClean="0">
              <a:latin typeface="Futura Condensed"/>
              <a:cs typeface="Futura Condensed"/>
            </a:endParaRPr>
          </a:p>
          <a:p>
            <a:r>
              <a:rPr lang="en-US" sz="1200" dirty="0">
                <a:latin typeface="Futura Condensed"/>
                <a:cs typeface="Futura Condensed"/>
              </a:rPr>
              <a:t>Scratch </a:t>
            </a:r>
            <a:r>
              <a:rPr lang="zh-CN" altLang="en-US" sz="1200" dirty="0" smtClean="0">
                <a:latin typeface="Futura Condensed"/>
                <a:cs typeface="Futura Condensed"/>
              </a:rPr>
              <a:t>工作室    </a:t>
            </a:r>
            <a:r>
              <a:rPr lang="en-US" sz="1200" dirty="0" smtClean="0">
                <a:latin typeface="Futura Condensed"/>
                <a:cs typeface="Futura Condensed"/>
              </a:rPr>
              <a:t>              18</a:t>
            </a:r>
            <a:endParaRPr lang="en-US" sz="1200" dirty="0" smtClean="0">
              <a:latin typeface="Futura Condensed"/>
              <a:cs typeface="Futura Condensed"/>
            </a:endParaRPr>
          </a:p>
          <a:p>
            <a:r>
              <a:rPr lang="zh-CN" altLang="en-US" sz="1200" dirty="0">
                <a:latin typeface="Futura Condensed"/>
                <a:cs typeface="Futura Condensed"/>
              </a:rPr>
              <a:t>点评小组</a:t>
            </a:r>
            <a:r>
              <a:rPr lang="en-US" sz="1200" smtClean="0">
                <a:latin typeface="Futura Condensed"/>
                <a:cs typeface="Futura Condensed"/>
              </a:rPr>
              <a:t>	   </a:t>
            </a:r>
            <a:r>
              <a:rPr lang="en-US" sz="1200" dirty="0" smtClean="0">
                <a:latin typeface="Futura Condensed"/>
                <a:cs typeface="Futura Condensed"/>
              </a:rPr>
              <a:t>        </a:t>
            </a:r>
            <a:r>
              <a:rPr lang="en-US" sz="1200" smtClean="0">
                <a:latin typeface="Futura Condensed"/>
                <a:cs typeface="Futura Condensed"/>
              </a:rPr>
              <a:t>          20</a:t>
            </a:r>
            <a:endParaRPr lang="en-US" sz="1200" dirty="0" smtClean="0">
              <a:latin typeface="Futura Condensed"/>
              <a:cs typeface="Futura Condensed"/>
            </a:endParaRPr>
          </a:p>
        </p:txBody>
      </p:sp>
      <p:grpSp>
        <p:nvGrpSpPr>
          <p:cNvPr id="3" name="Group 2"/>
          <p:cNvGrpSpPr/>
          <p:nvPr/>
        </p:nvGrpSpPr>
        <p:grpSpPr>
          <a:xfrm>
            <a:off x="-1" y="7559351"/>
            <a:ext cx="7772401" cy="666231"/>
            <a:chOff x="-1" y="7378700"/>
            <a:chExt cx="7772401" cy="666231"/>
          </a:xfrm>
        </p:grpSpPr>
        <p:sp>
          <p:nvSpPr>
            <p:cNvPr id="30" name="Rectangle 29"/>
            <p:cNvSpPr/>
            <p:nvPr/>
          </p:nvSpPr>
          <p:spPr>
            <a:xfrm>
              <a:off x="-1" y="7406951"/>
              <a:ext cx="7772401" cy="479582"/>
            </a:xfrm>
            <a:prstGeom prst="rect">
              <a:avLst/>
            </a:prstGeom>
            <a:solidFill>
              <a:srgbClr val="7F7F7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iamond 30"/>
            <p:cNvSpPr/>
            <p:nvPr/>
          </p:nvSpPr>
          <p:spPr>
            <a:xfrm>
              <a:off x="2108219" y="7648251"/>
              <a:ext cx="381000" cy="381000"/>
            </a:xfrm>
            <a:prstGeom prst="diamond">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iamond 31"/>
            <p:cNvSpPr/>
            <p:nvPr/>
          </p:nvSpPr>
          <p:spPr>
            <a:xfrm>
              <a:off x="5681688" y="7663931"/>
              <a:ext cx="384162" cy="381000"/>
            </a:xfrm>
            <a:prstGeom prst="diamond">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279937" y="7378700"/>
              <a:ext cx="3187664" cy="523220"/>
            </a:xfrm>
            <a:prstGeom prst="rect">
              <a:avLst/>
            </a:prstGeom>
            <a:noFill/>
          </p:spPr>
          <p:txBody>
            <a:bodyPr wrap="square" rtlCol="0" anchor="ctr" anchorCtr="0">
              <a:spAutoFit/>
            </a:bodyPr>
            <a:lstStyle/>
            <a:p>
              <a:pPr algn="ctr"/>
              <a:r>
                <a:rPr lang="zh-CN" altLang="en-US" sz="2800" dirty="0" smtClean="0">
                  <a:solidFill>
                    <a:srgbClr val="FFFFFF"/>
                  </a:solidFill>
                  <a:latin typeface="Futura Condensed"/>
                  <a:cs typeface="Futura Condensed"/>
                </a:rPr>
                <a:t>包含内容</a:t>
              </a:r>
              <a:endParaRPr lang="en-US" sz="2800" dirty="0">
                <a:solidFill>
                  <a:srgbClr val="FFFFFF"/>
                </a:solidFill>
                <a:latin typeface="Futura Condensed"/>
                <a:cs typeface="Futura Condensed"/>
              </a:endParaRPr>
            </a:p>
          </p:txBody>
        </p:sp>
        <p:sp>
          <p:nvSpPr>
            <p:cNvPr id="42" name="TextBox 41"/>
            <p:cNvSpPr txBox="1"/>
            <p:nvPr/>
          </p:nvSpPr>
          <p:spPr>
            <a:xfrm>
              <a:off x="317500" y="7378700"/>
              <a:ext cx="3962438" cy="523220"/>
            </a:xfrm>
            <a:prstGeom prst="rect">
              <a:avLst/>
            </a:prstGeom>
            <a:noFill/>
          </p:spPr>
          <p:txBody>
            <a:bodyPr wrap="square" rtlCol="0" anchor="ctr" anchorCtr="0">
              <a:spAutoFit/>
            </a:bodyPr>
            <a:lstStyle/>
            <a:p>
              <a:pPr algn="ctr"/>
              <a:r>
                <a:rPr lang="zh-CN" altLang="en-US" sz="2800" dirty="0" smtClean="0">
                  <a:solidFill>
                    <a:srgbClr val="FFFFFF"/>
                  </a:solidFill>
                  <a:latin typeface="Futura Condensed"/>
                  <a:cs typeface="Futura Condensed"/>
                </a:rPr>
                <a:t>目前所在</a:t>
              </a:r>
              <a:endParaRPr lang="en-US" sz="2800" dirty="0">
                <a:solidFill>
                  <a:srgbClr val="FFFFFF"/>
                </a:solidFill>
                <a:latin typeface="Futura Condensed"/>
                <a:cs typeface="Futura Condensed"/>
              </a:endParaRPr>
            </a:p>
          </p:txBody>
        </p:sp>
      </p:grpSp>
      <p:grpSp>
        <p:nvGrpSpPr>
          <p:cNvPr id="43" name="Group 42"/>
          <p:cNvGrpSpPr/>
          <p:nvPr/>
        </p:nvGrpSpPr>
        <p:grpSpPr>
          <a:xfrm>
            <a:off x="825094" y="8753015"/>
            <a:ext cx="3218710" cy="456380"/>
            <a:chOff x="1699218" y="4842934"/>
            <a:chExt cx="3218710" cy="456380"/>
          </a:xfrm>
          <a:effectLst/>
        </p:grpSpPr>
        <p:cxnSp>
          <p:nvCxnSpPr>
            <p:cNvPr id="45" name="Straight Connector 44"/>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66983" y="8452441"/>
            <a:ext cx="3712953" cy="623129"/>
            <a:chOff x="1960407" y="6415094"/>
            <a:chExt cx="3712953" cy="623129"/>
          </a:xfrm>
        </p:grpSpPr>
        <p:sp>
          <p:nvSpPr>
            <p:cNvPr id="63" name="Oval 62"/>
            <p:cNvSpPr/>
            <p:nvPr/>
          </p:nvSpPr>
          <p:spPr>
            <a:xfrm>
              <a:off x="2532725" y="6567824"/>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 Condensed"/>
                  <a:cs typeface="Futura Condensed"/>
                </a:rPr>
                <a:t>1</a:t>
              </a:r>
              <a:endParaRPr lang="en-US" sz="1100" dirty="0">
                <a:solidFill>
                  <a:schemeClr val="bg1">
                    <a:lumMod val="95000"/>
                  </a:schemeClr>
                </a:solidFill>
                <a:latin typeface="Futura Condensed"/>
                <a:cs typeface="Futura Condensed"/>
              </a:endParaRPr>
            </a:p>
          </p:txBody>
        </p:sp>
        <p:sp>
          <p:nvSpPr>
            <p:cNvPr id="64" name="Teardrop 63"/>
            <p:cNvSpPr/>
            <p:nvPr/>
          </p:nvSpPr>
          <p:spPr>
            <a:xfrm rot="8075815">
              <a:off x="1960407" y="6415094"/>
              <a:ext cx="516223" cy="516223"/>
            </a:xfrm>
            <a:prstGeom prst="teardrop">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3061508"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2</a:t>
              </a:r>
              <a:endParaRPr lang="en-US" sz="1100" dirty="0">
                <a:solidFill>
                  <a:schemeClr val="bg1">
                    <a:lumMod val="95000"/>
                  </a:schemeClr>
                </a:solidFill>
                <a:latin typeface="Futura Condensed"/>
                <a:cs typeface="Futura Condensed"/>
              </a:endParaRPr>
            </a:p>
          </p:txBody>
        </p:sp>
        <p:sp>
          <p:nvSpPr>
            <p:cNvPr id="69" name="Oval 68"/>
            <p:cNvSpPr/>
            <p:nvPr/>
          </p:nvSpPr>
          <p:spPr>
            <a:xfrm>
              <a:off x="3596453"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3</a:t>
              </a:r>
              <a:endParaRPr lang="en-US" sz="1100" dirty="0">
                <a:solidFill>
                  <a:schemeClr val="bg1">
                    <a:lumMod val="95000"/>
                  </a:schemeClr>
                </a:solidFill>
                <a:latin typeface="Futura Condensed"/>
                <a:cs typeface="Futura Condensed"/>
              </a:endParaRPr>
            </a:p>
          </p:txBody>
        </p:sp>
        <p:sp>
          <p:nvSpPr>
            <p:cNvPr id="70" name="Oval 69"/>
            <p:cNvSpPr/>
            <p:nvPr/>
          </p:nvSpPr>
          <p:spPr>
            <a:xfrm>
              <a:off x="4131784"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4</a:t>
              </a:r>
              <a:endParaRPr lang="en-US" sz="1100" dirty="0">
                <a:solidFill>
                  <a:schemeClr val="bg1">
                    <a:lumMod val="95000"/>
                  </a:schemeClr>
                </a:solidFill>
                <a:latin typeface="Futura Condensed"/>
                <a:cs typeface="Futura Condensed"/>
              </a:endParaRPr>
            </a:p>
          </p:txBody>
        </p:sp>
        <p:sp>
          <p:nvSpPr>
            <p:cNvPr id="71" name="Oval 70"/>
            <p:cNvSpPr/>
            <p:nvPr/>
          </p:nvSpPr>
          <p:spPr>
            <a:xfrm>
              <a:off x="4666729"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 Condensed"/>
                  <a:cs typeface="Futura Condensed"/>
                </a:rPr>
                <a:t>5</a:t>
              </a:r>
              <a:endParaRPr lang="en-US" sz="1100" dirty="0">
                <a:solidFill>
                  <a:schemeClr val="bg1">
                    <a:lumMod val="95000"/>
                  </a:schemeClr>
                </a:solidFill>
                <a:latin typeface="Futura Condensed"/>
                <a:cs typeface="Futura Condensed"/>
              </a:endParaRPr>
            </a:p>
          </p:txBody>
        </p:sp>
        <p:sp>
          <p:nvSpPr>
            <p:cNvPr id="72" name="Oval 71"/>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 Condensed"/>
                  <a:cs typeface="Futura Condensed"/>
                </a:rPr>
                <a:t>6</a:t>
              </a:r>
              <a:endParaRPr lang="en-US" sz="1100" dirty="0">
                <a:solidFill>
                  <a:schemeClr val="bg1">
                    <a:lumMod val="95000"/>
                  </a:schemeClr>
                </a:solidFill>
                <a:latin typeface="Futura Condensed"/>
                <a:cs typeface="Futura Condensed"/>
              </a:endParaRPr>
            </a:p>
          </p:txBody>
        </p:sp>
      </p:grpSp>
      <p:sp>
        <p:nvSpPr>
          <p:cNvPr id="73" name="Rectangle 72"/>
          <p:cNvSpPr/>
          <p:nvPr/>
        </p:nvSpPr>
        <p:spPr>
          <a:xfrm>
            <a:off x="634593" y="8510599"/>
            <a:ext cx="381002" cy="400110"/>
          </a:xfrm>
          <a:prstGeom prst="rect">
            <a:avLst/>
          </a:prstGeom>
        </p:spPr>
        <p:txBody>
          <a:bodyPr wrap="square">
            <a:spAutoFit/>
          </a:bodyPr>
          <a:lstStyle/>
          <a:p>
            <a:pPr algn="ctr"/>
            <a:r>
              <a:rPr lang="en-US" sz="2000" dirty="0">
                <a:solidFill>
                  <a:schemeClr val="bg1"/>
                </a:solidFill>
                <a:latin typeface="Futura Condensed"/>
                <a:cs typeface="Futura Condensed"/>
              </a:rPr>
              <a:t>0</a:t>
            </a:r>
            <a:endParaRPr lang="en-US" sz="4400" dirty="0">
              <a:solidFill>
                <a:schemeClr val="bg1"/>
              </a:solidFill>
              <a:latin typeface="Futura Condensed"/>
              <a:cs typeface="Futura Condensed"/>
            </a:endParaRPr>
          </a:p>
        </p:txBody>
      </p:sp>
      <p:sp>
        <p:nvSpPr>
          <p:cNvPr id="75" name="TextBox 74"/>
          <p:cNvSpPr txBox="1"/>
          <p:nvPr/>
        </p:nvSpPr>
        <p:spPr>
          <a:xfrm>
            <a:off x="457199" y="464006"/>
            <a:ext cx="4555067" cy="1722120"/>
          </a:xfrm>
          <a:prstGeom prst="rect">
            <a:avLst/>
          </a:prstGeom>
          <a:noFill/>
        </p:spPr>
        <p:txBody>
          <a:bodyPr wrap="square" rtlCol="0">
            <a:spAutoFit/>
          </a:bodyPr>
          <a:lstStyle/>
          <a:p>
            <a:r>
              <a:rPr lang="en-US" sz="5300" dirty="0" smtClean="0">
                <a:latin typeface="Futura Condensed"/>
                <a:cs typeface="Futura Condensed"/>
              </a:rPr>
              <a:t>UNIT 0</a:t>
            </a:r>
            <a:endParaRPr lang="en-US" sz="5300" dirty="0" smtClean="0">
              <a:latin typeface="Futura Condensed"/>
              <a:cs typeface="Futura Condensed"/>
            </a:endParaRPr>
          </a:p>
          <a:p>
            <a:r>
              <a:rPr lang="zh-CN" altLang="en-US" sz="5300" dirty="0" smtClean="0">
                <a:latin typeface="Futura Condensed"/>
                <a:cs typeface="Futura Condensed"/>
              </a:rPr>
              <a:t>编程准备</a:t>
            </a:r>
            <a:endParaRPr lang="en-US" sz="5300" dirty="0" smtClean="0">
              <a:latin typeface="Futura Condensed"/>
              <a:cs typeface="Futura Condensed"/>
            </a:endParaRPr>
          </a:p>
        </p:txBody>
      </p:sp>
      <p:sp>
        <p:nvSpPr>
          <p:cNvPr id="34"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t>7</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2410" y="2133579"/>
            <a:ext cx="7324590" cy="781748"/>
            <a:chOff x="422410" y="2133579"/>
            <a:chExt cx="7324590" cy="781748"/>
          </a:xfrm>
        </p:grpSpPr>
        <p:sp>
          <p:nvSpPr>
            <p:cNvPr id="54" name="Diamond 53"/>
            <p:cNvSpPr/>
            <p:nvPr/>
          </p:nvSpPr>
          <p:spPr>
            <a:xfrm>
              <a:off x="6965252" y="2133579"/>
              <a:ext cx="781748" cy="781748"/>
            </a:xfrm>
            <a:prstGeom prst="diamon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22410" y="2261683"/>
              <a:ext cx="2874286" cy="523220"/>
            </a:xfrm>
            <a:prstGeom prst="rect">
              <a:avLst/>
            </a:prstGeom>
            <a:noFill/>
          </p:spPr>
          <p:txBody>
            <a:bodyPr wrap="square" rtlCol="0" anchor="ctr" anchorCtr="0">
              <a:spAutoFit/>
            </a:bodyPr>
            <a:lstStyle/>
            <a:p>
              <a:r>
                <a:rPr lang="en-US" sz="2800" dirty="0" smtClean="0">
                  <a:solidFill>
                    <a:schemeClr val="bg1"/>
                  </a:solidFill>
                  <a:latin typeface="Futura Condensed"/>
                  <a:cs typeface="Futura Condensed"/>
                </a:rPr>
                <a:t>ACTIVITY DESCRIPTION</a:t>
              </a:r>
              <a:endParaRPr lang="en-US" sz="2800" dirty="0">
                <a:solidFill>
                  <a:schemeClr val="bg1"/>
                </a:solidFill>
                <a:latin typeface="Futura Condensed"/>
                <a:cs typeface="Futura Condensed"/>
              </a:endParaRPr>
            </a:p>
          </p:txBody>
        </p:sp>
      </p:grpSp>
      <p:grpSp>
        <p:nvGrpSpPr>
          <p:cNvPr id="3" name="Group 2"/>
          <p:cNvGrpSpPr/>
          <p:nvPr/>
        </p:nvGrpSpPr>
        <p:grpSpPr>
          <a:xfrm>
            <a:off x="457995" y="2830659"/>
            <a:ext cx="3324338" cy="3544039"/>
            <a:chOff x="422410" y="2830659"/>
            <a:chExt cx="3324338" cy="3544039"/>
          </a:xfrm>
        </p:grpSpPr>
        <p:sp>
          <p:nvSpPr>
            <p:cNvPr id="14" name="TextBox 13"/>
            <p:cNvSpPr txBox="1"/>
            <p:nvPr/>
          </p:nvSpPr>
          <p:spPr>
            <a:xfrm>
              <a:off x="515544" y="3328603"/>
              <a:ext cx="3231204" cy="304609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向学生介绍设计日志：一个纸质或电子的笔记本，它可以用来头脑风暴想法，分享个人的反思，类似个人日志或日记。告诉他们在 </a:t>
              </a:r>
              <a:r>
                <a:rPr lang="en-US" altLang="zh-CN" sz="1200" dirty="0"/>
                <a:t>Scratch </a:t>
              </a:r>
              <a:r>
                <a:rPr lang="zh-CN" altLang="en-US" sz="1200" dirty="0"/>
                <a:t>编程过程中将会更新</a:t>
              </a:r>
              <a:r>
                <a:rPr lang="zh-CN" altLang="en-US" sz="1200" dirty="0" smtClean="0"/>
                <a:t>日志，也</a:t>
              </a:r>
              <a:r>
                <a:rPr lang="zh-CN" altLang="en-US" sz="1200" dirty="0"/>
                <a:t>要鼓励他们随时记录项目想法，灵感，笔记、草图、疑问、困惑、胜利等等</a:t>
              </a:r>
              <a:r>
                <a:rPr lang="zh-CN" altLang="en-US" sz="1200" dirty="0" smtClean="0"/>
                <a:t>。</a:t>
              </a:r>
              <a:endParaRPr lang="en-US" altLang="zh-CN" sz="1200" dirty="0" smtClean="0"/>
            </a:p>
            <a:p>
              <a:pPr marL="171450" indent="-171450">
                <a:buFont typeface="Wingdings" panose="05000000000000000000" pitchFamily="2" charset="2"/>
                <a:buChar char="q"/>
              </a:pPr>
              <a:endParaRPr lang="en-US" sz="600" dirty="0">
                <a:latin typeface="Futura Condensed"/>
                <a:cs typeface="Futura Condensed"/>
              </a:endParaRPr>
            </a:p>
            <a:p>
              <a:pPr marL="171450" indent="-171450">
                <a:buFont typeface="Wingdings" panose="05000000000000000000" pitchFamily="2" charset="2"/>
                <a:buChar char="q"/>
              </a:pPr>
              <a:r>
                <a:rPr lang="zh-CN" altLang="en-US" sz="1200" dirty="0"/>
                <a:t>浏览设计日志的样例，看哪种类型（纸或电子版）最适合你的学生。给他们一点时间</a:t>
              </a:r>
              <a:r>
                <a:rPr lang="zh-CN" altLang="en-US" sz="1200" dirty="0" smtClean="0"/>
                <a:t>开始</a:t>
              </a:r>
              <a:r>
                <a:rPr lang="zh-CN" altLang="en-US" sz="1200" dirty="0"/>
                <a:t>记录并为日志增添个性色彩</a:t>
              </a:r>
              <a:r>
                <a:rPr lang="zh-CN" altLang="en-US" sz="1200" dirty="0" smtClean="0"/>
                <a:t>。</a:t>
              </a:r>
              <a:endParaRPr lang="en-US" altLang="zh-CN" sz="1200" dirty="0" smtClean="0"/>
            </a:p>
            <a:p>
              <a:pPr marL="171450" indent="-171450">
                <a:buFont typeface="Wingdings" panose="05000000000000000000" pitchFamily="2" charset="2"/>
                <a:buChar char="q"/>
              </a:pPr>
              <a:endParaRPr lang="en-US" sz="1200" dirty="0">
                <a:latin typeface="Futura Condensed"/>
                <a:cs typeface="Futura Condensed"/>
              </a:endParaRPr>
            </a:p>
            <a:p>
              <a:pPr marL="171450" indent="-171450">
                <a:buFont typeface="Wingdings" panose="05000000000000000000" pitchFamily="2" charset="2"/>
                <a:buChar char="q"/>
              </a:pPr>
              <a:r>
                <a:rPr lang="zh-CN" altLang="en-US" sz="1200" dirty="0"/>
                <a:t>让学生通过回答右侧的反思问题来创建他们的第一篇设计日志</a:t>
              </a:r>
              <a:endParaRPr lang="zh-CN" altLang="en-US" sz="1200" dirty="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zh-CN" altLang="en-US" sz="1200" dirty="0"/>
                <a:t>鼓励学生分享他们的设计日志，并且和同桌同学一起反思。</a:t>
              </a:r>
              <a:endParaRPr lang="en-US" sz="1200" dirty="0"/>
            </a:p>
            <a:p>
              <a:pPr algn="just"/>
              <a:endParaRPr lang="en-US" sz="600" dirty="0" smtClean="0">
                <a:latin typeface="Futura Condensed"/>
                <a:cs typeface="Futura Condensed"/>
              </a:endParaRPr>
            </a:p>
          </p:txBody>
        </p:sp>
        <p:sp>
          <p:nvSpPr>
            <p:cNvPr id="78" name="TextBox 77"/>
            <p:cNvSpPr txBox="1"/>
            <p:nvPr/>
          </p:nvSpPr>
          <p:spPr>
            <a:xfrm>
              <a:off x="422410" y="2830659"/>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79" name="Straight Connector 7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007796" y="2830659"/>
            <a:ext cx="3307404" cy="1512550"/>
            <a:chOff x="3992282" y="2830659"/>
            <a:chExt cx="3307404" cy="1512550"/>
          </a:xfrm>
        </p:grpSpPr>
        <p:sp>
          <p:nvSpPr>
            <p:cNvPr id="18" name="TextBox 17"/>
            <p:cNvSpPr txBox="1"/>
            <p:nvPr/>
          </p:nvSpPr>
          <p:spPr>
            <a:xfrm>
              <a:off x="4089400" y="3328479"/>
              <a:ext cx="3117152" cy="101473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设计日志样例</a:t>
              </a:r>
              <a:br>
                <a:rPr lang="en-US" sz="1200" i="1" dirty="0" smtClean="0">
                  <a:solidFill>
                    <a:srgbClr val="000000"/>
                  </a:solidFill>
                  <a:latin typeface="Futura Condensed"/>
                  <a:cs typeface="Futura Condensed"/>
                </a:rPr>
              </a:br>
              <a:r>
                <a:rPr lang="en-US" sz="1200" dirty="0">
                  <a:solidFill>
                    <a:srgbClr val="000000"/>
                  </a:solidFill>
                  <a:latin typeface="Futura Condensed"/>
                  <a:cs typeface="Futura Condensed"/>
                  <a:hlinkClick r:id="rId1"/>
                </a:rPr>
                <a:t>http://bit.ly/designjournal-</a:t>
              </a:r>
              <a:r>
                <a:rPr lang="en-US" sz="1200" dirty="0" smtClean="0">
                  <a:solidFill>
                    <a:srgbClr val="000000"/>
                  </a:solidFill>
                  <a:latin typeface="Futura Condensed"/>
                  <a:cs typeface="Futura Condensed"/>
                  <a:hlinkClick r:id="rId1"/>
                </a:rPr>
                <a:t>paper</a:t>
              </a:r>
              <a:br>
                <a:rPr lang="en-US" sz="1200" dirty="0" smtClean="0">
                  <a:solidFill>
                    <a:srgbClr val="000000"/>
                  </a:solidFill>
                  <a:latin typeface="Futura Condensed"/>
                  <a:cs typeface="Futura Condensed"/>
                </a:rPr>
              </a:br>
              <a:r>
                <a:rPr lang="en-US" sz="1200" dirty="0" smtClean="0">
                  <a:solidFill>
                    <a:srgbClr val="000000"/>
                  </a:solidFill>
                  <a:latin typeface="Futura Condensed"/>
                  <a:cs typeface="Futura Condensed"/>
                  <a:hlinkClick r:id="rId2"/>
                </a:rPr>
                <a:t>http://bit.ly/designjournal-digital</a:t>
              </a:r>
              <a:br>
                <a:rPr lang="en-US" sz="1200" dirty="0" smtClean="0">
                  <a:solidFill>
                    <a:srgbClr val="000000"/>
                  </a:solidFill>
                  <a:latin typeface="Futura Condensed"/>
                  <a:cs typeface="Futura Condensed"/>
                  <a:hlinkClick r:id="rId2"/>
                </a:rPr>
              </a:br>
              <a:r>
                <a:rPr lang="en-US" sz="1200" dirty="0" smtClean="0">
                  <a:solidFill>
                    <a:srgbClr val="000000"/>
                  </a:solidFill>
                  <a:latin typeface="Futura Condensed"/>
                  <a:cs typeface="Futura Condensed"/>
                  <a:hlinkClick r:id="rId3"/>
                </a:rPr>
                <a:t>http://bit.ly/designjournal-blog</a:t>
              </a:r>
              <a:endParaRPr lang="en-US" sz="1200" dirty="0" smtClean="0">
                <a:solidFill>
                  <a:srgbClr val="000000"/>
                </a:solidFill>
                <a:latin typeface="Futura Condensed"/>
                <a:cs typeface="Futura Condensed"/>
              </a:endParaRPr>
            </a:p>
            <a:p>
              <a:pPr marL="171450" indent="-171450">
                <a:buFont typeface="Wingdings" panose="05000000000000000000" pitchFamily="2" charset="2"/>
                <a:buChar char="q"/>
              </a:pPr>
              <a:r>
                <a:rPr lang="zh-CN" altLang="en-US" sz="1200" dirty="0" smtClean="0">
                  <a:solidFill>
                    <a:srgbClr val="000000"/>
                  </a:solidFill>
                  <a:latin typeface="Futura Condensed"/>
                  <a:cs typeface="Futura Condensed"/>
                </a:rPr>
                <a:t>纸和手工材料（针对纸质设计日志）</a:t>
              </a:r>
              <a:endParaRPr lang="zh-CN" altLang="en-US" sz="1200" dirty="0" smtClean="0">
                <a:solidFill>
                  <a:srgbClr val="000000"/>
                </a:solidFill>
                <a:latin typeface="Futura Condensed"/>
                <a:cs typeface="Futura Condensed"/>
              </a:endParaRP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zh-CN" altLang="en-US" sz="1600" dirty="0"/>
                <a:t>可用资源</a:t>
              </a:r>
              <a:endParaRPr lang="en-US" sz="1600" dirty="0">
                <a:latin typeface="Futura Condensed"/>
                <a:cs typeface="Futura Condensed"/>
              </a:endParaRPr>
            </a:p>
          </p:txBody>
        </p:sp>
        <p:cxnSp>
          <p:nvCxnSpPr>
            <p:cNvPr id="80" name="Straight Connector 79"/>
            <p:cNvCxnSpPr/>
            <p:nvPr/>
          </p:nvCxnSpPr>
          <p:spPr>
            <a:xfrm flipV="1">
              <a:off x="4089400" y="3162617"/>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4007796" y="4462680"/>
            <a:ext cx="3307404" cy="1140987"/>
            <a:chOff x="3992282" y="2832776"/>
            <a:chExt cx="3307404" cy="1140987"/>
          </a:xfrm>
        </p:grpSpPr>
        <p:sp>
          <p:nvSpPr>
            <p:cNvPr id="89" name="TextBox 88"/>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你</a:t>
              </a:r>
              <a:r>
                <a:rPr lang="zh-CN" altLang="en-US" sz="1200" dirty="0"/>
                <a:t>会如何向朋友介绍 </a:t>
              </a:r>
              <a:r>
                <a:rPr lang="en-US" sz="1200" dirty="0" smtClean="0"/>
                <a:t>Scratch</a:t>
              </a:r>
              <a:r>
                <a:rPr lang="zh-CN" altLang="en-US" sz="1200" dirty="0" smtClean="0"/>
                <a:t>？</a:t>
              </a:r>
              <a:endParaRPr lang="en-US" sz="1200" dirty="0" smtClean="0"/>
            </a:p>
            <a:p>
              <a:r>
                <a:rPr lang="en-US" altLang="zh-CN" sz="1200" dirty="0" smtClean="0"/>
                <a:t>+  </a:t>
              </a:r>
              <a:r>
                <a:rPr lang="zh-CN" altLang="en-US" sz="1200" dirty="0" smtClean="0"/>
                <a:t>用</a:t>
              </a:r>
              <a:r>
                <a:rPr lang="zh-CN" altLang="en-US" sz="1200" dirty="0"/>
                <a:t>文字说明或用草图绘制出你想创作的 </a:t>
              </a:r>
              <a:r>
                <a:rPr lang="en-US" altLang="zh-CN" sz="1200" dirty="0"/>
                <a:t>3 </a:t>
              </a:r>
              <a:r>
                <a:rPr lang="zh-CN" altLang="en-US" sz="1200" dirty="0"/>
                <a:t>个 </a:t>
              </a:r>
              <a:r>
                <a:rPr lang="en-US" altLang="zh-CN" sz="1200" dirty="0"/>
                <a:t>Scratch </a:t>
              </a:r>
              <a:r>
                <a:rPr lang="zh-CN" altLang="en-US" sz="1200" dirty="0" smtClean="0"/>
                <a:t>项目。</a:t>
              </a:r>
              <a:endParaRPr lang="en-US" sz="1200" dirty="0">
                <a:latin typeface="Futura Condensed"/>
                <a:cs typeface="Futura Condensed"/>
              </a:endParaRPr>
            </a:p>
          </p:txBody>
        </p:sp>
        <p:sp>
          <p:nvSpPr>
            <p:cNvPr id="90" name="TextBox 89"/>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sz="1600" dirty="0">
                <a:latin typeface="Futura Condensed"/>
                <a:cs typeface="Futura Condensed"/>
              </a:endParaRPr>
            </a:p>
          </p:txBody>
        </p:sp>
        <p:cxnSp>
          <p:nvCxnSpPr>
            <p:cNvPr id="91" name="Straight Connector 9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5" name="Group 84"/>
          <p:cNvGrpSpPr/>
          <p:nvPr/>
        </p:nvGrpSpPr>
        <p:grpSpPr>
          <a:xfrm>
            <a:off x="4007796" y="5719869"/>
            <a:ext cx="3307404" cy="1325772"/>
            <a:chOff x="3992282" y="2832776"/>
            <a:chExt cx="3307404" cy="1325772"/>
          </a:xfrm>
        </p:grpSpPr>
        <p:sp>
          <p:nvSpPr>
            <p:cNvPr id="86" name="TextBox 85"/>
            <p:cNvSpPr txBox="1"/>
            <p:nvPr/>
          </p:nvSpPr>
          <p:spPr>
            <a:xfrm>
              <a:off x="4089400" y="3328603"/>
              <a:ext cx="3117152" cy="82994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从</a:t>
              </a:r>
              <a:r>
                <a:rPr lang="zh-CN" altLang="en-US" sz="1200" dirty="0"/>
                <a:t>学生的反思反馈来看，他们感兴趣的项目类型是什么</a:t>
              </a:r>
              <a:r>
                <a:rPr lang="zh-CN" altLang="en-US" sz="1200" dirty="0" smtClean="0"/>
                <a:t>？</a:t>
              </a:r>
              <a:endParaRPr lang="en-US" altLang="zh-CN" sz="1200" dirty="0" smtClean="0"/>
            </a:p>
            <a:p>
              <a:r>
                <a:rPr lang="en-US" altLang="zh-CN" sz="1200" dirty="0" smtClean="0"/>
                <a:t>+  </a:t>
              </a:r>
              <a:r>
                <a:rPr lang="zh-CN" altLang="en-US" sz="1200" dirty="0" smtClean="0"/>
                <a:t>根据</a:t>
              </a:r>
              <a:r>
                <a:rPr lang="zh-CN" altLang="en-US" sz="1200" dirty="0"/>
                <a:t>他们的反馈，本指导书里哪些单元可能对他们比较有吸引力？</a:t>
              </a:r>
              <a:endParaRPr lang="en-US" sz="1200" dirty="0">
                <a:latin typeface="Futura Condensed"/>
                <a:cs typeface="Futura Condensed"/>
              </a:endParaRPr>
            </a:p>
          </p:txBody>
        </p:sp>
        <p:sp>
          <p:nvSpPr>
            <p:cNvPr id="87" name="TextBox 86"/>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sz="1600" dirty="0">
                <a:latin typeface="Futura Condensed"/>
                <a:cs typeface="Futura Condensed"/>
              </a:endParaRPr>
            </a:p>
          </p:txBody>
        </p:sp>
        <p:cxnSp>
          <p:nvCxnSpPr>
            <p:cNvPr id="100" name="Straight Connector 9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57995" y="7630731"/>
            <a:ext cx="6857205" cy="352518"/>
            <a:chOff x="457995" y="7630731"/>
            <a:chExt cx="6857205" cy="352518"/>
          </a:xfrm>
        </p:grpSpPr>
        <p:sp>
          <p:nvSpPr>
            <p:cNvPr id="98" name="TextBox 97"/>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sz="1600" dirty="0">
                <a:latin typeface="Futura Condensed"/>
                <a:cs typeface="Futura Condensed"/>
              </a:endParaRPr>
            </a:p>
          </p:txBody>
        </p:sp>
        <p:cxnSp>
          <p:nvCxnSpPr>
            <p:cNvPr id="99" name="Straight Connector 9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sz="1600" dirty="0">
                <a:latin typeface="Futura Condensed"/>
                <a:cs typeface="Futura Condensed"/>
              </a:endParaRPr>
            </a:p>
          </p:txBody>
        </p:sp>
      </p:grpSp>
      <p:cxnSp>
        <p:nvCxnSpPr>
          <p:cNvPr id="104" name="Straight Connector 103"/>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4104914" y="8217641"/>
            <a:ext cx="3117152" cy="1158779"/>
            <a:chOff x="3746748" y="8217641"/>
            <a:chExt cx="3475318" cy="1158779"/>
          </a:xfrm>
        </p:grpSpPr>
        <p:sp>
          <p:nvSpPr>
            <p:cNvPr id="106" name="TextBox 105"/>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107" name="Group 106"/>
            <p:cNvGrpSpPr/>
            <p:nvPr/>
          </p:nvGrpSpPr>
          <p:grpSpPr>
            <a:xfrm>
              <a:off x="4076948" y="8385986"/>
              <a:ext cx="3145118" cy="883399"/>
              <a:chOff x="3891832" y="8385983"/>
              <a:chExt cx="3321768" cy="883398"/>
            </a:xfrm>
          </p:grpSpPr>
          <p:cxnSp>
            <p:nvCxnSpPr>
              <p:cNvPr id="108" name="Straight Connector 107"/>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12" name="TextBox 111"/>
          <p:cNvSpPr txBox="1"/>
          <p:nvPr/>
        </p:nvSpPr>
        <p:spPr>
          <a:xfrm>
            <a:off x="551129" y="8142739"/>
            <a:ext cx="3231204" cy="1198880"/>
          </a:xfrm>
          <a:prstGeom prst="rect">
            <a:avLst/>
          </a:prstGeom>
          <a:noFill/>
          <a:ln w="6350" cmpd="sng">
            <a:noFill/>
            <a:prstDash val="dash"/>
          </a:ln>
        </p:spPr>
        <p:txBody>
          <a:bodyPr wrap="square" rtlCol="0">
            <a:spAutoFit/>
          </a:bodyPr>
          <a:lstStyle/>
          <a:p>
            <a:r>
              <a:rPr lang="en-US" altLang="zh-CN" sz="1200" dirty="0" smtClean="0"/>
              <a:t>+  </a:t>
            </a:r>
            <a:r>
              <a:rPr lang="zh-CN" altLang="en-US" sz="1200" dirty="0"/>
              <a:t>在其他指导活动中，促进小组围绕相关的反思提示进行讨论</a:t>
            </a:r>
            <a:r>
              <a:rPr lang="zh-CN" altLang="en-US" sz="1200" dirty="0" smtClean="0"/>
              <a:t>。</a:t>
            </a:r>
            <a:endParaRPr lang="en-US" altLang="zh-CN" sz="1200" dirty="0" smtClean="0"/>
          </a:p>
          <a:p>
            <a:r>
              <a:rPr lang="en-US" altLang="zh-CN" sz="1200" dirty="0" smtClean="0"/>
              <a:t>+  </a:t>
            </a:r>
            <a:r>
              <a:rPr lang="zh-CN" altLang="en-US" sz="1200" dirty="0" smtClean="0"/>
              <a:t>决定</a:t>
            </a:r>
            <a:r>
              <a:rPr lang="zh-CN" altLang="en-US" sz="1200" dirty="0"/>
              <a:t>公开还是私下交流日志</a:t>
            </a:r>
            <a:r>
              <a:rPr lang="zh-CN" altLang="en-US" sz="1200" dirty="0" smtClean="0"/>
              <a:t>内容。例如</a:t>
            </a:r>
            <a:r>
              <a:rPr lang="zh-CN" altLang="en-US" sz="1200" dirty="0"/>
              <a:t>：你可以和学生进行一对一私下交流，也可以让学生在共享的</a:t>
            </a:r>
            <a:r>
              <a:rPr lang="zh-CN" altLang="en-US" sz="1200" dirty="0" smtClean="0"/>
              <a:t>日志上为同伴</a:t>
            </a:r>
            <a:r>
              <a:rPr lang="zh-CN" altLang="en-US" sz="1200" dirty="0"/>
              <a:t>提建议。考虑两种不同方案的优势和劣势之</a:t>
            </a:r>
            <a:r>
              <a:rPr lang="zh-CN" altLang="en-US" sz="1200" dirty="0" smtClean="0"/>
              <a:t>处。</a:t>
            </a:r>
            <a:endParaRPr lang="en-US" sz="1200" dirty="0">
              <a:latin typeface="Futura Condensed"/>
              <a:cs typeface="Futura Condensed"/>
            </a:endParaRPr>
          </a:p>
        </p:txBody>
      </p:sp>
      <p:grpSp>
        <p:nvGrpSpPr>
          <p:cNvPr id="5" name="Group 4"/>
          <p:cNvGrpSpPr/>
          <p:nvPr/>
        </p:nvGrpSpPr>
        <p:grpSpPr>
          <a:xfrm>
            <a:off x="1302435" y="647673"/>
            <a:ext cx="5913646" cy="1506906"/>
            <a:chOff x="457995" y="647673"/>
            <a:chExt cx="5913646" cy="1506906"/>
          </a:xfrm>
        </p:grpSpPr>
        <p:grpSp>
          <p:nvGrpSpPr>
            <p:cNvPr id="2" name="Group 1"/>
            <p:cNvGrpSpPr/>
            <p:nvPr/>
          </p:nvGrpSpPr>
          <p:grpSpPr>
            <a:xfrm>
              <a:off x="457995" y="647673"/>
              <a:ext cx="5913646" cy="1039272"/>
              <a:chOff x="457995" y="647673"/>
              <a:chExt cx="5913646" cy="1039272"/>
            </a:xfrm>
          </p:grpSpPr>
          <p:sp>
            <p:nvSpPr>
              <p:cNvPr id="10" name="TextBox 9"/>
              <p:cNvSpPr txBox="1"/>
              <p:nvPr/>
            </p:nvSpPr>
            <p:spPr>
              <a:xfrm>
                <a:off x="3371794" y="795405"/>
                <a:ext cx="2999847" cy="89154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200" dirty="0" smtClean="0"/>
                  <a:t>+  </a:t>
                </a:r>
                <a:r>
                  <a:rPr lang="zh-CN" altLang="en-US" sz="1200" dirty="0" smtClean="0"/>
                  <a:t>开始个性化的</a:t>
                </a:r>
                <a:r>
                  <a:rPr lang="zh-CN" altLang="en-US" sz="1200" dirty="0"/>
                  <a:t>设计日志，记录创作过程和反思</a:t>
                </a:r>
                <a:r>
                  <a:rPr lang="zh-CN" altLang="en-US" sz="1200" dirty="0" smtClean="0"/>
                  <a:t>。</a:t>
                </a:r>
                <a:endParaRPr lang="en-US" sz="1200" dirty="0" smtClean="0">
                  <a:latin typeface="Futura Condensed"/>
                  <a:cs typeface="Futura Condensed"/>
                </a:endParaRPr>
              </a:p>
            </p:txBody>
          </p:sp>
          <p:sp>
            <p:nvSpPr>
              <p:cNvPr id="71" name="TextBox 70"/>
              <p:cNvSpPr txBox="1"/>
              <p:nvPr/>
            </p:nvSpPr>
            <p:spPr>
              <a:xfrm>
                <a:off x="457995" y="647673"/>
                <a:ext cx="2527533" cy="598805"/>
              </a:xfrm>
              <a:prstGeom prst="rect">
                <a:avLst/>
              </a:prstGeom>
              <a:noFill/>
            </p:spPr>
            <p:txBody>
              <a:bodyPr wrap="square" rtlCol="0">
                <a:spAutoFit/>
              </a:bodyPr>
              <a:lstStyle/>
              <a:p>
                <a:r>
                  <a:rPr lang="zh-CN" altLang="en-US" sz="3300" dirty="0" smtClean="0">
                    <a:latin typeface="Futura Condensed"/>
                    <a:cs typeface="Futura Condensed"/>
                  </a:rPr>
                  <a:t>设计日志</a:t>
                </a:r>
                <a:endParaRPr lang="zh-CN" altLang="en-US" sz="3300" dirty="0" smtClean="0">
                  <a:latin typeface="Futura Condensed"/>
                  <a:cs typeface="Futura Condensed"/>
                </a:endParaRPr>
              </a:p>
            </p:txBody>
          </p:sp>
        </p:grpSp>
        <p:sp>
          <p:nvSpPr>
            <p:cNvPr id="118" name="TextBox 117"/>
            <p:cNvSpPr txBox="1"/>
            <p:nvPr/>
          </p:nvSpPr>
          <p:spPr>
            <a:xfrm>
              <a:off x="1685092" y="1694204"/>
              <a:ext cx="1092200" cy="460375"/>
            </a:xfrm>
            <a:prstGeom prst="rect">
              <a:avLst/>
            </a:prstGeom>
            <a:noFill/>
          </p:spPr>
          <p:txBody>
            <a:bodyPr wrap="square" rtlCol="0">
              <a:spAutoFit/>
            </a:bodyPr>
            <a:lstStyle/>
            <a:p>
              <a:pPr algn="l">
                <a:lnSpc>
                  <a:spcPct val="120000"/>
                </a:lnSpc>
              </a:pPr>
              <a:r>
                <a:rPr lang="zh-CN" altLang="en-US" sz="1000" dirty="0"/>
                <a:t>建议时间</a:t>
              </a:r>
              <a:r>
                <a:rPr lang="zh-CN" altLang="en-US" sz="1000" dirty="0" smtClean="0"/>
                <a:t> </a:t>
              </a:r>
              <a:endParaRPr lang="en-US" altLang="zh-CN" sz="1000" dirty="0" smtClean="0"/>
            </a:p>
            <a:p>
              <a:pPr algn="l">
                <a:lnSpc>
                  <a:spcPct val="120000"/>
                </a:lnSpc>
              </a:pPr>
              <a:r>
                <a:rPr lang="en-US" altLang="zh-CN" sz="1000" dirty="0" smtClean="0"/>
                <a:t>15-30 </a:t>
              </a:r>
              <a:r>
                <a:rPr lang="zh-CN" altLang="en-US" sz="1000" dirty="0"/>
                <a:t>分钟</a:t>
              </a:r>
              <a:endParaRPr lang="en-US" sz="1000" dirty="0">
                <a:latin typeface="Futura Condensed"/>
                <a:cs typeface="Futura Condensed"/>
              </a:endParaRPr>
            </a:p>
          </p:txBody>
        </p:sp>
        <p:pic>
          <p:nvPicPr>
            <p:cNvPr id="119" name="Picture 118" descr="15m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577" y="1754376"/>
              <a:ext cx="324022" cy="324022"/>
            </a:xfrm>
            <a:prstGeom prst="rect">
              <a:avLst/>
            </a:prstGeom>
          </p:spPr>
        </p:pic>
      </p:grpSp>
      <p:sp>
        <p:nvSpPr>
          <p:cNvPr id="7" name="Slide Number Placeholder 6"/>
          <p:cNvSpPr>
            <a:spLocks noGrp="1"/>
          </p:cNvSpPr>
          <p:nvPr>
            <p:ph type="sldNum" sz="quarter" idx="12"/>
          </p:nvPr>
        </p:nvSpPr>
        <p:spPr>
          <a:xfrm>
            <a:off x="142398" y="9519711"/>
            <a:ext cx="1813560" cy="535517"/>
          </a:xfrm>
        </p:spPr>
        <p:txBody>
          <a:bodyPr/>
          <a:lstStyle/>
          <a:p>
            <a:r>
              <a:rPr lang="en-US" dirty="0" smtClean="0"/>
              <a:t>14</a:t>
            </a:r>
            <a:endParaRPr lang="en-US" dirty="0"/>
          </a:p>
        </p:txBody>
      </p:sp>
      <p:grpSp>
        <p:nvGrpSpPr>
          <p:cNvPr id="49" name="Group 48"/>
          <p:cNvGrpSpPr/>
          <p:nvPr/>
        </p:nvGrpSpPr>
        <p:grpSpPr>
          <a:xfrm>
            <a:off x="551130" y="0"/>
            <a:ext cx="493777" cy="2760948"/>
            <a:chOff x="551129" y="0"/>
            <a:chExt cx="493776" cy="2791968"/>
          </a:xfrm>
        </p:grpSpPr>
        <p:pic>
          <p:nvPicPr>
            <p:cNvPr id="53" name="Picture 49" descr="Unit0activ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5" name="TextBox 54"/>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0 </a:t>
              </a:r>
              <a:r>
                <a:rPr lang="zh-CN" altLang="en-US" sz="2000" dirty="0">
                  <a:solidFill>
                    <a:schemeClr val="bg1"/>
                  </a:solidFill>
                  <a:latin typeface="+mn-ea"/>
                  <a:cs typeface="Futura Condensed"/>
                </a:rPr>
                <a:t>准备开始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40670" y="-2"/>
            <a:ext cx="493776" cy="2791970"/>
            <a:chOff x="551129" y="-2"/>
            <a:chExt cx="493776" cy="2791970"/>
          </a:xfrm>
        </p:grpSpPr>
        <p:pic>
          <p:nvPicPr>
            <p:cNvPr id="58" name="Picture 57" descr="Unit0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9" name="TextBox 58"/>
            <p:cNvSpPr txBox="1"/>
            <p:nvPr/>
          </p:nvSpPr>
          <p:spPr>
            <a:xfrm rot="5400000">
              <a:off x="-422952" y="1018907"/>
              <a:ext cx="2436598"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0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44" name="TextBox 43"/>
          <p:cNvSpPr txBox="1"/>
          <p:nvPr/>
        </p:nvSpPr>
        <p:spPr>
          <a:xfrm>
            <a:off x="457995" y="647673"/>
            <a:ext cx="2547449" cy="1076325"/>
          </a:xfrm>
          <a:prstGeom prst="rect">
            <a:avLst/>
          </a:prstGeom>
          <a:noFill/>
        </p:spPr>
        <p:txBody>
          <a:bodyPr wrap="square" rtlCol="0">
            <a:spAutoFit/>
          </a:bodyPr>
          <a:lstStyle/>
          <a:p>
            <a:r>
              <a:rPr lang="zh-CN" altLang="en-US" sz="3200" dirty="0"/>
              <a:t>设计日</a:t>
            </a:r>
            <a:r>
              <a:rPr lang="zh-CN" altLang="en-US" sz="3200" dirty="0" smtClean="0"/>
              <a:t>志</a:t>
            </a:r>
            <a:endParaRPr lang="en-US" altLang="zh-CN" sz="3200" dirty="0" smtClean="0"/>
          </a:p>
          <a:p>
            <a:r>
              <a:rPr lang="zh-CN" altLang="en-US" sz="3200" dirty="0" smtClean="0"/>
              <a:t>反思</a:t>
            </a:r>
            <a:endParaRPr lang="en-US" sz="3200" dirty="0" smtClean="0">
              <a:latin typeface="Futura Condensed"/>
              <a:cs typeface="Futura Condensed"/>
            </a:endParaRPr>
          </a:p>
        </p:txBody>
      </p:sp>
      <p:sp>
        <p:nvSpPr>
          <p:cNvPr id="70" name="TextBox 69"/>
          <p:cNvSpPr txBox="1"/>
          <p:nvPr/>
        </p:nvSpPr>
        <p:spPr>
          <a:xfrm>
            <a:off x="3540777" y="1521819"/>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使用以下空白处或者你自己的设计日志回答下列问题</a:t>
            </a:r>
            <a:endParaRPr lang="en-US" sz="1200" dirty="0">
              <a:latin typeface="Futura Condensed"/>
              <a:cs typeface="Futura Condensed"/>
            </a:endParaRPr>
          </a:p>
        </p:txBody>
      </p:sp>
      <p:grpSp>
        <p:nvGrpSpPr>
          <p:cNvPr id="103" name="Group 102"/>
          <p:cNvGrpSpPr/>
          <p:nvPr/>
        </p:nvGrpSpPr>
        <p:grpSpPr>
          <a:xfrm>
            <a:off x="457995" y="2725094"/>
            <a:ext cx="6871221" cy="3167708"/>
            <a:chOff x="457995" y="2725094"/>
            <a:chExt cx="6871221" cy="3167708"/>
          </a:xfrm>
        </p:grpSpPr>
        <p:sp>
          <p:nvSpPr>
            <p:cNvPr id="104" name="Rectangle 103"/>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TextBox 104"/>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你会如何向朋友介绍 </a:t>
              </a:r>
              <a:r>
                <a:rPr lang="en-US" sz="1600" dirty="0"/>
                <a:t>Scratch</a:t>
              </a:r>
              <a:r>
                <a:rPr lang="zh-CN" altLang="en-US" sz="1600" dirty="0"/>
                <a:t>？</a:t>
              </a:r>
              <a:endParaRPr lang="zh-CN" altLang="en-US" sz="1600" dirty="0">
                <a:latin typeface="Futura Condensed"/>
                <a:cs typeface="Futura Condensed"/>
              </a:endParaRPr>
            </a:p>
          </p:txBody>
        </p:sp>
        <p:cxnSp>
          <p:nvCxnSpPr>
            <p:cNvPr id="106" name="Straight Connector 105"/>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7995" y="6011157"/>
            <a:ext cx="6871221" cy="3167708"/>
            <a:chOff x="457995" y="2725094"/>
            <a:chExt cx="6871221" cy="3167708"/>
          </a:xfrm>
        </p:grpSpPr>
        <p:sp>
          <p:nvSpPr>
            <p:cNvPr id="108" name="Rectangle 107"/>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用文字说明或用草图绘制出你想创作的 </a:t>
              </a:r>
              <a:r>
                <a:rPr lang="en-US" altLang="zh-CN" sz="1600" dirty="0"/>
                <a:t>3 </a:t>
              </a:r>
              <a:r>
                <a:rPr lang="zh-CN" altLang="en-US" sz="1600" dirty="0" smtClean="0"/>
                <a:t>个 </a:t>
              </a:r>
              <a:r>
                <a:rPr lang="en-US" altLang="zh-CN" sz="1600" dirty="0" smtClean="0"/>
                <a:t>Scratch </a:t>
              </a:r>
              <a:r>
                <a:rPr lang="zh-CN" altLang="en-US" sz="1600" dirty="0"/>
                <a:t>项目。</a:t>
              </a:r>
              <a:endParaRPr lang="en-US" sz="1600" dirty="0">
                <a:latin typeface="Futura Condensed"/>
                <a:cs typeface="Futura Condensed"/>
              </a:endParaRPr>
            </a:p>
          </p:txBody>
        </p:sp>
        <p:cxnSp>
          <p:nvCxnSpPr>
            <p:cNvPr id="110" name="Straight Connector 10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3540777" y="666990"/>
            <a:ext cx="3108418" cy="521335"/>
            <a:chOff x="3540777" y="666990"/>
            <a:chExt cx="3171308" cy="521335"/>
          </a:xfrm>
        </p:grpSpPr>
        <p:sp>
          <p:nvSpPr>
            <p:cNvPr id="115" name="TextBox 114"/>
            <p:cNvSpPr txBox="1"/>
            <p:nvPr/>
          </p:nvSpPr>
          <p:spPr>
            <a:xfrm>
              <a:off x="3540777" y="666990"/>
              <a:ext cx="3171308"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姓名</a:t>
              </a:r>
              <a:r>
                <a:rPr lang="en-US" sz="1100" dirty="0" smtClean="0">
                  <a:latin typeface="Futura Condensed"/>
                  <a:cs typeface="Futura Condensed"/>
                </a:rPr>
                <a:t>: </a:t>
              </a:r>
              <a:endParaRPr lang="en-US" sz="1100" dirty="0" smtClean="0">
                <a:latin typeface="Futura Condensed"/>
                <a:cs typeface="Futura Condensed"/>
              </a:endParaRPr>
            </a:p>
            <a:p>
              <a:r>
                <a:rPr lang="en-US" sz="1100" dirty="0">
                  <a:latin typeface="Futura Condensed"/>
                  <a:cs typeface="Futura Condensed"/>
                </a:rPr>
                <a:t> </a:t>
              </a:r>
              <a:endParaRPr lang="en-US" sz="1100" dirty="0" smtClean="0">
                <a:latin typeface="Futura Condensed"/>
                <a:cs typeface="Futura Condensed"/>
              </a:endParaRPr>
            </a:p>
          </p:txBody>
        </p:sp>
        <p:cxnSp>
          <p:nvCxnSpPr>
            <p:cNvPr id="116" name="Straight Connector 115"/>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ignjournal.jpg"/>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rcRect t="2597"/>
          <a:stretch>
            <a:fillRect/>
          </a:stretch>
        </p:blipFill>
        <p:spPr>
          <a:xfrm>
            <a:off x="-228600" y="-400812"/>
            <a:ext cx="8229600" cy="1068781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095642"/>
            <a:chOff x="422410" y="2832776"/>
            <a:chExt cx="3324338" cy="4095642"/>
          </a:xfrm>
        </p:grpSpPr>
        <p:sp>
          <p:nvSpPr>
            <p:cNvPr id="14" name="TextBox 13"/>
            <p:cNvSpPr txBox="1"/>
            <p:nvPr/>
          </p:nvSpPr>
          <p:spPr>
            <a:xfrm>
              <a:off x="515544" y="3328603"/>
              <a:ext cx="3231204" cy="359981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t>让学生进入编程网站 </a:t>
              </a:r>
              <a:r>
                <a:rPr lang="zh-CN" altLang="en-US" sz="1200" dirty="0" smtClean="0">
                  <a:sym typeface="+mn-ea"/>
                  <a:hlinkClick r:id="rId1" action="ppaction://hlinkfile"/>
                </a:rPr>
                <a:t>https://create.codelab.club</a:t>
              </a:r>
              <a:r>
                <a:rPr lang="zh-CN" altLang="en-US" sz="1200" dirty="0" smtClean="0"/>
                <a:t>，登录个人账户，点击页面</a:t>
              </a:r>
              <a:r>
                <a:rPr lang="zh-CN" altLang="en-US" sz="1200" dirty="0"/>
                <a:t>上方的“创建”按钮进入编程界面，（可选）</a:t>
              </a:r>
              <a:r>
                <a:rPr lang="zh-CN" altLang="en-US" sz="1200" dirty="0" smtClean="0"/>
                <a:t>将活动的课程材料和 </a:t>
              </a:r>
              <a:r>
                <a:rPr lang="en-US" altLang="zh-CN" sz="1200" dirty="0" smtClean="0"/>
                <a:t>Scratch </a:t>
              </a:r>
              <a:r>
                <a:rPr lang="zh-CN" altLang="en-US" sz="1200" dirty="0" smtClean="0"/>
                <a:t>卡片</a:t>
              </a:r>
              <a:r>
                <a:rPr lang="zh-CN" altLang="en-US" sz="1200" dirty="0"/>
                <a:t>分发给</a:t>
              </a:r>
              <a:r>
                <a:rPr lang="zh-CN" altLang="en-US" sz="1200" dirty="0" smtClean="0"/>
                <a:t>学生。</a:t>
              </a:r>
              <a:endParaRPr lang="en-US" altLang="zh-CN" sz="1200" dirty="0" smtClean="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zh-CN" altLang="en-US" sz="1200" dirty="0" smtClean="0"/>
                <a:t>给</a:t>
              </a:r>
              <a:r>
                <a:rPr lang="zh-CN" altLang="en-US" sz="1200" dirty="0"/>
                <a:t>学生 </a:t>
              </a:r>
              <a:r>
                <a:rPr lang="en-US" altLang="zh-CN" sz="1200" dirty="0"/>
                <a:t>10 </a:t>
              </a:r>
              <a:r>
                <a:rPr lang="zh-CN" altLang="en-US" sz="1200" dirty="0"/>
                <a:t>分钟自己时间探索 </a:t>
              </a:r>
              <a:r>
                <a:rPr lang="en-US" altLang="zh-CN" sz="1200" dirty="0"/>
                <a:t>Scratch </a:t>
              </a:r>
              <a:r>
                <a:rPr lang="zh-CN" altLang="en-US" sz="1200" dirty="0"/>
                <a:t>编程界面。提醒学生“用 </a:t>
              </a:r>
              <a:r>
                <a:rPr lang="en-US" altLang="zh-CN" sz="1200" dirty="0"/>
                <a:t>10 </a:t>
              </a:r>
              <a:r>
                <a:rPr lang="zh-CN" altLang="en-US" sz="1200" dirty="0"/>
                <a:t>分钟时间，看看你能让 </a:t>
              </a:r>
              <a:r>
                <a:rPr lang="en-US" altLang="zh-CN" sz="1200" dirty="0"/>
                <a:t>Scratch </a:t>
              </a:r>
              <a:r>
                <a:rPr lang="zh-CN" altLang="en-US" sz="1200" dirty="0" smtClean="0"/>
                <a:t>猫</a:t>
              </a:r>
              <a:r>
                <a:rPr lang="zh-CN" altLang="en-US" sz="1200" dirty="0"/>
                <a:t>做些什么令人惊喜的事情”或者“花 </a:t>
              </a:r>
              <a:r>
                <a:rPr lang="en-US" altLang="zh-CN" sz="1200" dirty="0"/>
                <a:t>10 </a:t>
              </a:r>
              <a:r>
                <a:rPr lang="zh-CN" altLang="en-US" sz="1200" dirty="0"/>
                <a:t>分钟探索编程界面，你有什么发现？”鼓励</a:t>
              </a:r>
              <a:r>
                <a:rPr lang="zh-CN" altLang="en-US" sz="1200" dirty="0" smtClean="0"/>
                <a:t>学生共同</a:t>
              </a:r>
              <a:r>
                <a:rPr lang="zh-CN" altLang="en-US" sz="1200" dirty="0"/>
                <a:t>学习，互相帮助和交流</a:t>
              </a:r>
              <a:r>
                <a:rPr lang="zh-CN" altLang="en-US" sz="1200" dirty="0" smtClean="0"/>
                <a:t>心得。</a:t>
              </a:r>
              <a:endParaRPr lang="en-US" altLang="zh-CN" sz="1200" dirty="0" smtClean="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en-US" altLang="zh-CN" sz="1200" dirty="0" smtClean="0"/>
                <a:t> </a:t>
              </a:r>
              <a:r>
                <a:rPr lang="zh-CN" altLang="en-US" sz="1200" dirty="0" smtClean="0"/>
                <a:t>邀请</a:t>
              </a:r>
              <a:r>
                <a:rPr lang="zh-CN" altLang="en-US" sz="1200" dirty="0"/>
                <a:t> </a:t>
              </a:r>
              <a:r>
                <a:rPr lang="en-US" altLang="zh-CN" sz="1200" dirty="0"/>
                <a:t>3-4 </a:t>
              </a:r>
              <a:r>
                <a:rPr lang="zh-CN" altLang="en-US" sz="1200" dirty="0"/>
                <a:t>个人分享他们发现的一件事。（可选）在他们分享过之后，给学生提出几个问题：</a:t>
              </a:r>
              <a:endParaRPr lang="zh-CN" altLang="en-US" sz="1200" dirty="0"/>
            </a:p>
            <a:p>
              <a:pPr marL="628650" lvl="1" indent="-171450">
                <a:buFont typeface="Arial" panose="020B0604020202090204" pitchFamily="34" charset="0"/>
                <a:buChar char="•"/>
              </a:pPr>
              <a:r>
                <a:rPr lang="zh-CN" altLang="en-US" sz="1200" dirty="0"/>
                <a:t>如何添加声音？</a:t>
              </a:r>
              <a:endParaRPr lang="zh-CN" altLang="en-US" sz="1200" dirty="0"/>
            </a:p>
            <a:p>
              <a:pPr marL="628650" lvl="1" indent="-171450">
                <a:buFont typeface="Arial" panose="020B0604020202090204" pitchFamily="34" charset="0"/>
                <a:buChar char="•"/>
              </a:pPr>
              <a:r>
                <a:rPr lang="zh-CN" altLang="en-US" sz="1200" dirty="0"/>
                <a:t>如何改变背景？</a:t>
              </a:r>
              <a:endParaRPr lang="zh-CN" altLang="en-US" sz="1200" dirty="0"/>
            </a:p>
            <a:p>
              <a:pPr marL="628650" lvl="1" indent="-171450">
                <a:buFont typeface="Arial" panose="020B0604020202090204" pitchFamily="34" charset="0"/>
                <a:buChar char="•"/>
              </a:pPr>
              <a:r>
                <a:rPr lang="zh-CN" altLang="en-US" sz="1200" dirty="0"/>
                <a:t>如何得到关于积木的帮助信息</a:t>
              </a:r>
              <a:r>
                <a:rPr lang="zh-CN" altLang="en-US" sz="1200" dirty="0" smtClean="0"/>
                <a:t>？</a:t>
              </a:r>
              <a:endParaRPr lang="en-US" sz="1200" spc="-10" dirty="0" smtClean="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4007796" y="2832776"/>
            <a:ext cx="3307404" cy="956202"/>
            <a:chOff x="3992282" y="2832776"/>
            <a:chExt cx="3307404" cy="956202"/>
          </a:xfrm>
        </p:grpSpPr>
        <p:sp>
          <p:nvSpPr>
            <p:cNvPr id="18" name="TextBox 17"/>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en-US" sz="1200" dirty="0"/>
                <a:t>“ </a:t>
              </a:r>
              <a:r>
                <a:rPr lang="en-US" sz="1200" dirty="0">
                  <a:latin typeface="Futura Condensed"/>
                  <a:cs typeface="Futura Condensed"/>
                </a:rPr>
                <a:t>Scratch</a:t>
              </a:r>
              <a:r>
                <a:rPr lang="en-US" sz="1200" dirty="0"/>
                <a:t> </a:t>
              </a:r>
              <a:r>
                <a:rPr lang="zh-CN" altLang="en-US" sz="1200" dirty="0"/>
                <a:t>惊喜“课程材料</a:t>
              </a:r>
              <a:endParaRPr lang="en-US" altLang="zh-CN" sz="1200" dirty="0" smtClean="0"/>
            </a:p>
            <a:p>
              <a:pPr marL="171450" indent="-171450">
                <a:buFont typeface="Wingdings" panose="05000000000000000000" pitchFamily="2" charset="2"/>
                <a:buChar char="q"/>
              </a:pPr>
              <a:r>
                <a:rPr lang="en-US" sz="1200" dirty="0" smtClean="0">
                  <a:latin typeface="Futura Condensed"/>
                  <a:cs typeface="Futura Condensed"/>
                  <a:hlinkClick r:id="rId2" action="ppaction://hlinkfile"/>
                </a:rPr>
                <a:t>Scratch </a:t>
              </a:r>
              <a:r>
                <a:rPr lang="zh-CN" altLang="en-US" sz="1200" dirty="0" smtClean="0">
                  <a:latin typeface="Futura Condensed"/>
                  <a:cs typeface="Futura Condensed"/>
                  <a:hlinkClick r:id="rId2" action="ppaction://hlinkfile"/>
                </a:rPr>
                <a:t>卡片</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67681"/>
            <a:ext cx="3307404" cy="956202"/>
            <a:chOff x="3992282" y="2832776"/>
            <a:chExt cx="3307404" cy="956202"/>
          </a:xfrm>
        </p:grpSpPr>
        <p:sp>
          <p:nvSpPr>
            <p:cNvPr id="60" name="TextBox 59"/>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你</a:t>
              </a:r>
              <a:r>
                <a:rPr lang="zh-CN" altLang="en-US" sz="1200" dirty="0"/>
                <a:t>发现了什么？</a:t>
              </a:r>
              <a:endParaRPr lang="zh-CN" altLang="en-US" sz="1200" dirty="0"/>
            </a:p>
            <a:p>
              <a:r>
                <a:rPr lang="en-US" altLang="zh-CN" sz="1200" dirty="0" smtClean="0"/>
                <a:t>+  </a:t>
              </a:r>
              <a:r>
                <a:rPr lang="zh-CN" altLang="en-US" sz="1200" dirty="0" smtClean="0"/>
                <a:t>你</a:t>
              </a:r>
              <a:r>
                <a:rPr lang="zh-CN" altLang="en-US" sz="1200" dirty="0"/>
                <a:t>想更多地了解什么</a:t>
              </a:r>
              <a:r>
                <a:rPr lang="zh-CN" altLang="en-US" sz="1200" dirty="0" smtClean="0"/>
                <a:t>？</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8891"/>
            <a:ext cx="3307404" cy="956202"/>
            <a:chOff x="3992282" y="2832776"/>
            <a:chExt cx="3307404" cy="956202"/>
          </a:xfrm>
        </p:grpSpPr>
        <p:sp>
          <p:nvSpPr>
            <p:cNvPr id="64" name="TextBox 63"/>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学生们</a:t>
              </a:r>
              <a:r>
                <a:rPr lang="zh-CN" altLang="en-US" sz="1200" dirty="0"/>
                <a:t>知道如何创建一个项目吗？</a:t>
              </a:r>
              <a:endParaRPr lang="zh-CN" altLang="en-US" sz="1200" dirty="0"/>
            </a:p>
            <a:p>
              <a:r>
                <a:rPr lang="en-US" altLang="zh-CN" sz="1200" dirty="0" smtClean="0"/>
                <a:t>+  </a:t>
              </a:r>
              <a:r>
                <a:rPr lang="zh-CN" altLang="en-US" sz="1200" dirty="0" smtClean="0"/>
                <a:t>他们</a:t>
              </a:r>
              <a:r>
                <a:rPr lang="zh-CN" altLang="en-US" sz="1200" dirty="0"/>
                <a:t>了解积木拼接的基本原理吗</a:t>
              </a:r>
              <a:r>
                <a:rPr lang="zh-CN" altLang="en-US" sz="1200" dirty="0" smtClean="0"/>
                <a:t>？</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307625" y="659960"/>
            <a:ext cx="5914441" cy="1509238"/>
            <a:chOff x="1307625" y="659960"/>
            <a:chExt cx="5914441" cy="1509238"/>
          </a:xfrm>
        </p:grpSpPr>
        <p:sp>
          <p:nvSpPr>
            <p:cNvPr id="52" name="TextBox 51"/>
            <p:cNvSpPr txBox="1"/>
            <p:nvPr/>
          </p:nvSpPr>
          <p:spPr>
            <a:xfrm>
              <a:off x="1307625" y="659960"/>
              <a:ext cx="2815942" cy="584775"/>
            </a:xfrm>
            <a:prstGeom prst="rect">
              <a:avLst/>
            </a:prstGeom>
            <a:noFill/>
            <a:ln>
              <a:solidFill>
                <a:srgbClr val="FFFFFF"/>
              </a:solidFill>
            </a:ln>
          </p:spPr>
          <p:txBody>
            <a:bodyPr wrap="square" rtlCol="0">
              <a:spAutoFit/>
            </a:bodyPr>
            <a:lstStyle/>
            <a:p>
              <a:r>
                <a:rPr lang="en-US" sz="3200" dirty="0"/>
                <a:t>Scratch </a:t>
              </a:r>
              <a:r>
                <a:rPr lang="zh-CN" altLang="en-US" sz="3200" dirty="0"/>
                <a:t>惊喜</a:t>
              </a:r>
              <a:endParaRPr lang="en-US" sz="3200" dirty="0" smtClean="0">
                <a:latin typeface="Futura Condensed"/>
                <a:cs typeface="Futura Condensed"/>
              </a:endParaRPr>
            </a:p>
          </p:txBody>
        </p:sp>
        <p:sp>
          <p:nvSpPr>
            <p:cNvPr id="10" name="TextBox 9"/>
            <p:cNvSpPr txBox="1"/>
            <p:nvPr/>
          </p:nvSpPr>
          <p:spPr>
            <a:xfrm>
              <a:off x="4222219" y="810024"/>
              <a:ext cx="2999847" cy="70675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pPr marL="171450" indent="-171450">
                <a:buFont typeface="Lucida Grande" panose="020B0600040502020204"/>
                <a:buChar char="+"/>
              </a:pPr>
              <a:r>
                <a:rPr lang="zh-CN" altLang="en-US" sz="1200" dirty="0" smtClean="0"/>
                <a:t>完成</a:t>
              </a:r>
              <a:r>
                <a:rPr lang="zh-CN" altLang="en-US" sz="1200" dirty="0"/>
                <a:t>对 </a:t>
              </a:r>
              <a:r>
                <a:rPr lang="en-US" altLang="zh-CN" sz="1200" dirty="0"/>
                <a:t>Scratch </a:t>
              </a:r>
              <a:r>
                <a:rPr lang="zh-CN" altLang="en-US" sz="1200" dirty="0"/>
                <a:t>的实际动手</a:t>
              </a:r>
              <a:r>
                <a:rPr lang="zh-CN" altLang="en-US" sz="1200" dirty="0" smtClean="0"/>
                <a:t>操作。</a:t>
              </a:r>
              <a:endParaRPr lang="en-US" sz="1200" dirty="0">
                <a:latin typeface="Futura Condensed"/>
                <a:cs typeface="Futura Condensed"/>
              </a:endParaRPr>
            </a:p>
          </p:txBody>
        </p:sp>
        <p:sp>
          <p:nvSpPr>
            <p:cNvPr id="75" name="TextBox 74"/>
            <p:cNvSpPr txBox="1"/>
            <p:nvPr/>
          </p:nvSpPr>
          <p:spPr>
            <a:xfrm>
              <a:off x="2535516" y="1708823"/>
              <a:ext cx="1229087" cy="460375"/>
            </a:xfrm>
            <a:prstGeom prst="rect">
              <a:avLst/>
            </a:prstGeom>
            <a:noFill/>
          </p:spPr>
          <p:txBody>
            <a:bodyPr wrap="square" rtlCol="0">
              <a:spAutoFit/>
            </a:bodyPr>
            <a:lstStyle/>
            <a:p>
              <a:pPr algn="l">
                <a:lnSpc>
                  <a:spcPct val="120000"/>
                </a:lnSpc>
              </a:pPr>
              <a:r>
                <a:rPr lang="zh-CN" altLang="en-US" sz="1000" dirty="0"/>
                <a:t>建议时间</a:t>
              </a:r>
              <a:r>
                <a:rPr lang="zh-CN" altLang="en-US" sz="1000" dirty="0" smtClean="0"/>
                <a:t> </a:t>
              </a:r>
              <a:endParaRPr lang="en-US" altLang="zh-CN" sz="1000" dirty="0" smtClean="0"/>
            </a:p>
            <a:p>
              <a:pPr algn="l">
                <a:lnSpc>
                  <a:spcPct val="120000"/>
                </a:lnSpc>
              </a:pPr>
              <a:r>
                <a:rPr lang="en-US" altLang="zh-CN" sz="1000" dirty="0" smtClean="0"/>
                <a:t>15-30 </a:t>
              </a:r>
              <a:r>
                <a:rPr lang="zh-CN" altLang="en-US" sz="1000" dirty="0"/>
                <a:t>分钟</a:t>
              </a:r>
              <a:endParaRPr lang="en-US" sz="1000" dirty="0">
                <a:latin typeface="Futura Condensed"/>
                <a:cs typeface="Futura Condensed"/>
              </a:endParaRPr>
            </a:p>
          </p:txBody>
        </p:sp>
        <p:pic>
          <p:nvPicPr>
            <p:cNvPr id="76" name="Picture 75" descr="15m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002" y="1768995"/>
              <a:ext cx="324022" cy="324022"/>
            </a:xfrm>
            <a:prstGeom prst="rect">
              <a:avLst/>
            </a:prstGeom>
          </p:spPr>
        </p:pic>
      </p:grpSp>
      <p:grpSp>
        <p:nvGrpSpPr>
          <p:cNvPr id="92" name="Group 91"/>
          <p:cNvGrpSpPr/>
          <p:nvPr/>
        </p:nvGrpSpPr>
        <p:grpSpPr>
          <a:xfrm>
            <a:off x="457995" y="7630731"/>
            <a:ext cx="6857205" cy="352518"/>
            <a:chOff x="457995" y="7630731"/>
            <a:chExt cx="6857205" cy="352518"/>
          </a:xfrm>
        </p:grpSpPr>
        <p:sp>
          <p:nvSpPr>
            <p:cNvPr id="93" name="TextBox 92"/>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sz="1600" dirty="0">
                <a:latin typeface="Futura Condensed"/>
                <a:cs typeface="Futura Condensed"/>
              </a:endParaRPr>
            </a:p>
          </p:txBody>
        </p:sp>
        <p:cxnSp>
          <p:nvCxnSpPr>
            <p:cNvPr id="94" name="Straight Connector 9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sz="1600" dirty="0">
                <a:latin typeface="Futura Condensed"/>
                <a:cs typeface="Futura Condensed"/>
              </a:endParaRPr>
            </a:p>
          </p:txBody>
        </p:sp>
      </p:grpSp>
      <p:cxnSp>
        <p:nvCxnSpPr>
          <p:cNvPr id="96" name="Straight Connector 95"/>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7" name="Group 96"/>
          <p:cNvGrpSpPr/>
          <p:nvPr/>
        </p:nvGrpSpPr>
        <p:grpSpPr>
          <a:xfrm>
            <a:off x="4104914" y="8217641"/>
            <a:ext cx="3117152" cy="1158779"/>
            <a:chOff x="3746748" y="8217641"/>
            <a:chExt cx="3475318" cy="1158779"/>
          </a:xfrm>
        </p:grpSpPr>
        <p:sp>
          <p:nvSpPr>
            <p:cNvPr id="98" name="TextBox 97"/>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99" name="Group 98"/>
            <p:cNvGrpSpPr/>
            <p:nvPr/>
          </p:nvGrpSpPr>
          <p:grpSpPr>
            <a:xfrm>
              <a:off x="4076948" y="8385986"/>
              <a:ext cx="3145118" cy="883399"/>
              <a:chOff x="3891832" y="8385983"/>
              <a:chExt cx="3321768" cy="883398"/>
            </a:xfrm>
          </p:grpSpPr>
          <p:cxnSp>
            <p:nvCxnSpPr>
              <p:cNvPr id="100" name="Straight Connector 99"/>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4" name="TextBox 103"/>
          <p:cNvSpPr txBox="1"/>
          <p:nvPr/>
        </p:nvSpPr>
        <p:spPr>
          <a:xfrm>
            <a:off x="551129" y="8142739"/>
            <a:ext cx="3231204" cy="829945"/>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本活动</a:t>
            </a:r>
            <a:r>
              <a:rPr lang="zh-CN" altLang="en-US" sz="1200" dirty="0"/>
              <a:t>的主要目的是让学生们养成无畏，探索和团队合作的学习习惯。老师和同学事先不会知道所有关于 </a:t>
            </a:r>
            <a:r>
              <a:rPr lang="en-US" altLang="zh-CN" sz="1200" dirty="0"/>
              <a:t>Scratch </a:t>
            </a:r>
            <a:r>
              <a:rPr lang="zh-CN" altLang="en-US" sz="1200" dirty="0"/>
              <a:t>的事情</a:t>
            </a:r>
            <a:r>
              <a:rPr lang="en-US" altLang="zh-CN" sz="1200" dirty="0"/>
              <a:t>——</a:t>
            </a:r>
            <a:r>
              <a:rPr lang="zh-CN" altLang="en-US" sz="1200" dirty="0"/>
              <a:t>所有人一起学习</a:t>
            </a:r>
            <a:r>
              <a:rPr lang="zh-CN" altLang="en-US" sz="1200" dirty="0" smtClean="0"/>
              <a:t>。</a:t>
            </a:r>
            <a:endParaRPr lang="en-US" sz="1200" dirty="0">
              <a:latin typeface="Futura Condensed"/>
              <a:cs typeface="Futura Condensed"/>
            </a:endParaRPr>
          </a:p>
        </p:txBody>
      </p:sp>
      <p:grpSp>
        <p:nvGrpSpPr>
          <p:cNvPr id="58" name="Group 57"/>
          <p:cNvGrpSpPr/>
          <p:nvPr/>
        </p:nvGrpSpPr>
        <p:grpSpPr>
          <a:xfrm>
            <a:off x="551130" y="325647"/>
            <a:ext cx="479582" cy="2460416"/>
            <a:chOff x="6742485" y="325647"/>
            <a:chExt cx="479582" cy="2460416"/>
          </a:xfrm>
        </p:grpSpPr>
        <p:sp>
          <p:nvSpPr>
            <p:cNvPr id="68" name="TextBox 67"/>
            <p:cNvSpPr txBox="1"/>
            <p:nvPr/>
          </p:nvSpPr>
          <p:spPr>
            <a:xfrm rot="5400000">
              <a:off x="5931227"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 Condensed"/>
                  <a:cs typeface="Futura Condensed"/>
                </a:rPr>
                <a:t> UIT 0  ACTIVITY</a:t>
              </a:r>
              <a:endParaRPr lang="en-US" sz="2400" dirty="0">
                <a:solidFill>
                  <a:schemeClr val="bg1"/>
                </a:solidFill>
                <a:latin typeface="Futura Condensed"/>
                <a:cs typeface="Futura Condensed"/>
              </a:endParaRPr>
            </a:p>
          </p:txBody>
        </p:sp>
        <p:sp>
          <p:nvSpPr>
            <p:cNvPr id="69" name="Isosceles Triangle 68"/>
            <p:cNvSpPr/>
            <p:nvPr/>
          </p:nvSpPr>
          <p:spPr>
            <a:xfrm>
              <a:off x="6742485"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t>16</a:t>
            </a:r>
            <a:endParaRPr lang="en-US" dirty="0"/>
          </a:p>
        </p:txBody>
      </p:sp>
      <p:grpSp>
        <p:nvGrpSpPr>
          <p:cNvPr id="49" name="Group 48"/>
          <p:cNvGrpSpPr/>
          <p:nvPr/>
        </p:nvGrpSpPr>
        <p:grpSpPr>
          <a:xfrm>
            <a:off x="551130" y="0"/>
            <a:ext cx="493777" cy="2760948"/>
            <a:chOff x="551129" y="0"/>
            <a:chExt cx="493776" cy="2791968"/>
          </a:xfrm>
        </p:grpSpPr>
        <p:pic>
          <p:nvPicPr>
            <p:cNvPr id="50" name="Picture 49" descr="Unit0activ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3" name="TextBox 52"/>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0 </a:t>
              </a:r>
              <a:r>
                <a:rPr lang="zh-CN" altLang="en-US" sz="2000" dirty="0">
                  <a:solidFill>
                    <a:schemeClr val="bg1"/>
                  </a:solidFill>
                  <a:latin typeface="+mn-ea"/>
                  <a:cs typeface="Futura Condensed"/>
                </a:rPr>
                <a:t>准备开始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4500" y="1613201"/>
            <a:ext cx="2348507" cy="1787709"/>
            <a:chOff x="519774" y="1632788"/>
            <a:chExt cx="2348507" cy="1787709"/>
          </a:xfrm>
        </p:grpSpPr>
        <p:sp>
          <p:nvSpPr>
            <p:cNvPr id="10" name="TextBox 9"/>
            <p:cNvSpPr txBox="1"/>
            <p:nvPr/>
          </p:nvSpPr>
          <p:spPr>
            <a:xfrm>
              <a:off x="613831" y="1632788"/>
              <a:ext cx="2159001"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你能让 </a:t>
              </a:r>
              <a:r>
                <a:rPr lang="en-US" sz="1200" dirty="0"/>
                <a:t>Scratch </a:t>
              </a:r>
              <a:r>
                <a:rPr lang="zh-CN" altLang="en-US" sz="1200" dirty="0"/>
                <a:t>猫做些令人惊喜的事情吗？</a:t>
              </a:r>
              <a:endParaRPr lang="en-US" sz="1200" dirty="0">
                <a:latin typeface="Futura Condensed"/>
                <a:cs typeface="Futura Condensed"/>
              </a:endParaRPr>
            </a:p>
          </p:txBody>
        </p:sp>
        <p:sp>
          <p:nvSpPr>
            <p:cNvPr id="13" name="TextBox 12"/>
            <p:cNvSpPr txBox="1"/>
            <p:nvPr/>
          </p:nvSpPr>
          <p:spPr>
            <a:xfrm>
              <a:off x="519774" y="2405767"/>
              <a:ext cx="2348507" cy="1014730"/>
            </a:xfrm>
            <a:prstGeom prst="rect">
              <a:avLst/>
            </a:prstGeom>
            <a:noFill/>
            <a:ln>
              <a:noFill/>
            </a:ln>
          </p:spPr>
          <p:txBody>
            <a:bodyPr wrap="square" rtlCol="0">
              <a:spAutoFit/>
            </a:bodyPr>
            <a:lstStyle/>
            <a:p>
              <a:r>
                <a:rPr lang="zh-CN" altLang="en-US" sz="1200" dirty="0"/>
                <a:t>在这个活动中，你将会用 </a:t>
              </a:r>
              <a:r>
                <a:rPr lang="en-US" altLang="zh-CN" sz="1200" dirty="0"/>
                <a:t>Scratch </a:t>
              </a:r>
              <a:r>
                <a:rPr lang="zh-CN" altLang="en-US" sz="1200" dirty="0"/>
                <a:t>创作一个新项目，并且探索不同积木的功能，让猫做出令人惊喜的事。你会创作什么呢？</a:t>
              </a:r>
              <a:endParaRPr lang="en-US" sz="1200" dirty="0">
                <a:latin typeface="Futura Condensed"/>
                <a:cs typeface="Futura Condensed"/>
              </a:endParaRPr>
            </a:p>
          </p:txBody>
        </p:sp>
      </p:grpSp>
      <p:grpSp>
        <p:nvGrpSpPr>
          <p:cNvPr id="18" name="Group 17"/>
          <p:cNvGrpSpPr/>
          <p:nvPr/>
        </p:nvGrpSpPr>
        <p:grpSpPr>
          <a:xfrm>
            <a:off x="428357" y="3857808"/>
            <a:ext cx="2969349" cy="3658010"/>
            <a:chOff x="441661" y="3857808"/>
            <a:chExt cx="2969349" cy="3658010"/>
          </a:xfrm>
        </p:grpSpPr>
        <p:sp>
          <p:nvSpPr>
            <p:cNvPr id="50" name="TextBox 49"/>
            <p:cNvSpPr txBox="1"/>
            <p:nvPr/>
          </p:nvSpPr>
          <p:spPr>
            <a:xfrm>
              <a:off x="457804" y="3857808"/>
              <a:ext cx="2953206" cy="337185"/>
            </a:xfrm>
            <a:prstGeom prst="rect">
              <a:avLst/>
            </a:prstGeom>
            <a:noFill/>
          </p:spPr>
          <p:txBody>
            <a:bodyPr wrap="square" rtlCol="0">
              <a:spAutoFit/>
            </a:bodyPr>
            <a:lstStyle/>
            <a:p>
              <a:r>
                <a:rPr lang="zh-CN" altLang="en-US" sz="1600" dirty="0"/>
                <a:t>从这里开始：</a:t>
              </a:r>
              <a:endParaRPr lang="en-US" sz="1600" dirty="0">
                <a:latin typeface="Futura Condensed"/>
                <a:cs typeface="Futura Condensed"/>
              </a:endParaRPr>
            </a:p>
          </p:txBody>
        </p:sp>
        <p:grpSp>
          <p:nvGrpSpPr>
            <p:cNvPr id="22" name="Group 21"/>
            <p:cNvGrpSpPr/>
            <p:nvPr/>
          </p:nvGrpSpPr>
          <p:grpSpPr>
            <a:xfrm>
              <a:off x="441661" y="4194252"/>
              <a:ext cx="2885167" cy="3321566"/>
              <a:chOff x="499401" y="4194252"/>
              <a:chExt cx="2885167" cy="3321566"/>
            </a:xfrm>
          </p:grpSpPr>
          <p:sp>
            <p:nvSpPr>
              <p:cNvPr id="14" name="TextBox 13"/>
              <p:cNvSpPr txBox="1"/>
              <p:nvPr/>
            </p:nvSpPr>
            <p:spPr>
              <a:xfrm>
                <a:off x="499401" y="4232868"/>
                <a:ext cx="2885167" cy="3282950"/>
              </a:xfrm>
              <a:prstGeom prst="rect">
                <a:avLst/>
              </a:prstGeom>
              <a:noFill/>
              <a:ln w="6350" cmpd="sng">
                <a:noFill/>
                <a:prstDash val="dash"/>
              </a:ln>
            </p:spPr>
            <p:txBody>
              <a:bodyPr wrap="square" rtlCol="0">
                <a:spAutoFit/>
              </a:bodyPr>
              <a:lstStyle/>
              <a:p>
                <a:pPr marL="171450" indent="-171450">
                  <a:lnSpc>
                    <a:spcPct val="130000"/>
                  </a:lnSpc>
                  <a:buFont typeface="Wingdings" panose="05000000000000000000" pitchFamily="2" charset="2"/>
                  <a:buChar char="q"/>
                </a:pPr>
                <a:r>
                  <a:rPr lang="zh-CN" altLang="en-US" sz="1200" dirty="0" smtClean="0"/>
                  <a:t>进入编程网站：</a:t>
                </a:r>
                <a:r>
                  <a:rPr lang="en-US" sz="1200" dirty="0" smtClean="0">
                    <a:latin typeface="Futura Condensed"/>
                    <a:cs typeface="Futura Condensed"/>
                  </a:rPr>
                  <a:t> </a:t>
                </a:r>
                <a:r>
                  <a:rPr lang="zh-CN" altLang="en-US" sz="1200" dirty="0" smtClean="0">
                    <a:hlinkClick r:id="rId1" action="ppaction://hlinkfile"/>
                  </a:rPr>
                  <a:t>https://create.codelab.club/</a:t>
                </a: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登录个人</a:t>
                </a:r>
                <a:r>
                  <a:rPr lang="zh-CN" altLang="en-US" sz="1200" dirty="0" smtClean="0"/>
                  <a:t>帐户</a:t>
                </a: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点击页面左上角的“创建”，开始新的</a:t>
                </a:r>
                <a:r>
                  <a:rPr lang="zh-CN" altLang="en-US" sz="1200" dirty="0" smtClean="0"/>
                  <a:t>项目</a:t>
                </a:r>
                <a:r>
                  <a:rPr lang="zh-CN" altLang="en-US" sz="1200" dirty="0" smtClean="0">
                    <a:latin typeface="Futura Condensed"/>
                    <a:cs typeface="Futura Condensed"/>
                  </a:rPr>
                  <a:t>。</a:t>
                </a: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探索旅程开始！试着点击 </a:t>
                </a:r>
                <a:r>
                  <a:rPr lang="en-US" altLang="zh-CN" sz="1200" dirty="0"/>
                  <a:t>Scratch </a:t>
                </a:r>
                <a:r>
                  <a:rPr lang="zh-CN" altLang="en-US" sz="1200" dirty="0"/>
                  <a:t>界面上的不同区域，观察有何反应</a:t>
                </a:r>
                <a:r>
                  <a:rPr lang="zh-CN" altLang="en-US" sz="1200" dirty="0" smtClean="0"/>
                  <a:t>。</a:t>
                </a:r>
                <a:endParaRPr lang="en-US" altLang="zh-CN" sz="1200" dirty="0" smtClean="0"/>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buFont typeface="Wingdings" panose="05000000000000000000" pitchFamily="2" charset="2"/>
                  <a:buChar char="q"/>
                </a:pPr>
                <a:r>
                  <a:rPr lang="zh-CN" altLang="en-US" sz="1200" dirty="0"/>
                  <a:t>了解不同积木的功能！把积木拖到编程区。点击积木了解它们的功能</a:t>
                </a:r>
                <a:r>
                  <a:rPr lang="zh-CN" altLang="en-US" sz="1200" dirty="0" smtClean="0"/>
                  <a:t>，或者</a:t>
                </a:r>
                <a:r>
                  <a:rPr lang="zh-CN" altLang="en-US" sz="1200" dirty="0"/>
                  <a:t>尝试把积木拼接在一起。</a:t>
                </a:r>
                <a:endParaRPr lang="en-US" sz="1200" dirty="0" smtClean="0">
                  <a:latin typeface="Futura Condensed"/>
                  <a:cs typeface="Futura Condensed"/>
                </a:endParaRP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8" name="TextBox 47"/>
          <p:cNvSpPr txBox="1"/>
          <p:nvPr/>
        </p:nvSpPr>
        <p:spPr>
          <a:xfrm>
            <a:off x="457200" y="645341"/>
            <a:ext cx="2815942" cy="583565"/>
          </a:xfrm>
          <a:prstGeom prst="rect">
            <a:avLst/>
          </a:prstGeom>
          <a:noFill/>
          <a:ln>
            <a:solidFill>
              <a:srgbClr val="FFFFFF"/>
            </a:solidFill>
          </a:ln>
        </p:spPr>
        <p:txBody>
          <a:bodyPr wrap="square" rtlCol="0">
            <a:spAutoFit/>
          </a:bodyPr>
          <a:lstStyle/>
          <a:p>
            <a:r>
              <a:rPr lang="en-US" sz="3200" dirty="0"/>
              <a:t>Scratch </a:t>
            </a:r>
            <a:r>
              <a:rPr lang="zh-CN" altLang="en-US" sz="3200" dirty="0"/>
              <a:t>惊喜</a:t>
            </a:r>
            <a:endParaRPr lang="zh-CN" altLang="en-US" sz="3200" dirty="0"/>
          </a:p>
        </p:txBody>
      </p:sp>
      <p:pic>
        <p:nvPicPr>
          <p:cNvPr id="2" name="Picture 1"/>
          <p:cNvPicPr>
            <a:picLocks noChangeAspect="1"/>
          </p:cNvPicPr>
          <p:nvPr/>
        </p:nvPicPr>
        <p:blipFill>
          <a:blip r:embed="rId2"/>
          <a:stretch>
            <a:fillRect/>
          </a:stretch>
        </p:blipFill>
        <p:spPr>
          <a:xfrm>
            <a:off x="3728720" y="1228725"/>
            <a:ext cx="3487420" cy="2645410"/>
          </a:xfrm>
          <a:prstGeom prst="rect">
            <a:avLst/>
          </a:prstGeom>
        </p:spPr>
      </p:pic>
      <p:pic>
        <p:nvPicPr>
          <p:cNvPr id="4" name="Picture 3" descr="Scratch 界面"/>
          <p:cNvPicPr>
            <a:picLocks noChangeAspect="1"/>
          </p:cNvPicPr>
          <p:nvPr/>
        </p:nvPicPr>
        <p:blipFill>
          <a:blip r:embed="rId3"/>
          <a:stretch>
            <a:fillRect/>
          </a:stretch>
        </p:blipFill>
        <p:spPr>
          <a:xfrm>
            <a:off x="3773170" y="5184140"/>
            <a:ext cx="3551555" cy="2077720"/>
          </a:xfrm>
          <a:prstGeom prst="rect">
            <a:avLst/>
          </a:prstGeom>
        </p:spPr>
      </p:pic>
      <p:pic>
        <p:nvPicPr>
          <p:cNvPr id="6" name="Picture 5" descr="探索 Scratch"/>
          <p:cNvPicPr>
            <a:picLocks noChangeAspect="1"/>
          </p:cNvPicPr>
          <p:nvPr/>
        </p:nvPicPr>
        <p:blipFill>
          <a:blip r:embed="rId4"/>
          <a:stretch>
            <a:fillRect/>
          </a:stretch>
        </p:blipFill>
        <p:spPr>
          <a:xfrm>
            <a:off x="3773170" y="7477125"/>
            <a:ext cx="3550920" cy="2249170"/>
          </a:xfrm>
          <a:prstGeom prst="rect">
            <a:avLst/>
          </a:prstGeom>
        </p:spPr>
      </p:pic>
      <p:pic>
        <p:nvPicPr>
          <p:cNvPr id="5" name="Picture 4"/>
          <p:cNvPicPr>
            <a:picLocks noChangeAspect="1"/>
          </p:cNvPicPr>
          <p:nvPr/>
        </p:nvPicPr>
        <p:blipFill>
          <a:blip r:embed="rId5"/>
          <a:stretch>
            <a:fillRect/>
          </a:stretch>
        </p:blipFill>
        <p:spPr>
          <a:xfrm>
            <a:off x="4227830" y="4326255"/>
            <a:ext cx="2489200" cy="5969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40670" y="-2"/>
            <a:ext cx="493776" cy="2791970"/>
            <a:chOff x="551129" y="-2"/>
            <a:chExt cx="493776" cy="2791970"/>
          </a:xfrm>
        </p:grpSpPr>
        <p:pic>
          <p:nvPicPr>
            <p:cNvPr id="58" name="Picture 57" descr="Unit0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9" name="TextBox 58"/>
            <p:cNvSpPr txBox="1"/>
            <p:nvPr/>
          </p:nvSpPr>
          <p:spPr>
            <a:xfrm rot="5400000">
              <a:off x="-422952" y="1018907"/>
              <a:ext cx="2436598"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0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28" name="TextBox 27"/>
          <p:cNvSpPr txBox="1"/>
          <p:nvPr/>
        </p:nvSpPr>
        <p:spPr>
          <a:xfrm>
            <a:off x="457200" y="645341"/>
            <a:ext cx="2815942" cy="1076325"/>
          </a:xfrm>
          <a:prstGeom prst="rect">
            <a:avLst/>
          </a:prstGeom>
          <a:noFill/>
          <a:ln>
            <a:solidFill>
              <a:srgbClr val="FFFFFF"/>
            </a:solidFill>
          </a:ln>
        </p:spPr>
        <p:txBody>
          <a:bodyPr wrap="square" rtlCol="0">
            <a:spAutoFit/>
          </a:bodyPr>
          <a:lstStyle/>
          <a:p>
            <a:r>
              <a:rPr lang="en-US" sz="3200" dirty="0"/>
              <a:t>Scratch </a:t>
            </a:r>
            <a:r>
              <a:rPr lang="zh-CN" altLang="en-US" sz="3200" dirty="0"/>
              <a:t>惊喜</a:t>
            </a:r>
            <a:endParaRPr lang="zh-CN" altLang="en-US" sz="3200" dirty="0" smtClean="0"/>
          </a:p>
          <a:p>
            <a:r>
              <a:rPr lang="zh-CN" altLang="en-US" sz="3200" dirty="0" smtClean="0"/>
              <a:t>反思</a:t>
            </a:r>
            <a:endParaRPr lang="en-US" sz="3200" dirty="0" smtClean="0">
              <a:latin typeface="Futura Condensed"/>
              <a:cs typeface="Futura Condensed"/>
            </a:endParaRPr>
          </a:p>
        </p:txBody>
      </p:sp>
      <p:sp>
        <p:nvSpPr>
          <p:cNvPr id="94" name="TextBox 93"/>
          <p:cNvSpPr txBox="1"/>
          <p:nvPr/>
        </p:nvSpPr>
        <p:spPr>
          <a:xfrm>
            <a:off x="3540777" y="1521819"/>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使用以下空白处或者你自己的设计日志回答下列问题</a:t>
            </a:r>
            <a:endParaRPr lang="en-US" sz="1200" dirty="0">
              <a:latin typeface="Futura Condensed"/>
              <a:cs typeface="Futura Condensed"/>
            </a:endParaRPr>
          </a:p>
        </p:txBody>
      </p:sp>
      <p:grpSp>
        <p:nvGrpSpPr>
          <p:cNvPr id="118" name="Group 117"/>
          <p:cNvGrpSpPr/>
          <p:nvPr/>
        </p:nvGrpSpPr>
        <p:grpSpPr>
          <a:xfrm>
            <a:off x="457995" y="2725094"/>
            <a:ext cx="6871221" cy="3167708"/>
            <a:chOff x="457995" y="2725094"/>
            <a:chExt cx="6871221" cy="3167708"/>
          </a:xfrm>
        </p:grpSpPr>
        <p:sp>
          <p:nvSpPr>
            <p:cNvPr id="119" name="Rectangle 118"/>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TextBox 119"/>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你发现了什么？</a:t>
              </a:r>
              <a:endParaRPr lang="en-US" sz="1600" dirty="0">
                <a:latin typeface="Futura Condensed"/>
                <a:cs typeface="Futura Condensed"/>
              </a:endParaRPr>
            </a:p>
          </p:txBody>
        </p:sp>
        <p:cxnSp>
          <p:nvCxnSpPr>
            <p:cNvPr id="121" name="Straight Connector 120"/>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p:cNvGrpSpPr/>
          <p:nvPr/>
        </p:nvGrpSpPr>
        <p:grpSpPr>
          <a:xfrm>
            <a:off x="457995" y="6011157"/>
            <a:ext cx="6871221" cy="3167708"/>
            <a:chOff x="457995" y="2725094"/>
            <a:chExt cx="6871221" cy="3167708"/>
          </a:xfrm>
        </p:grpSpPr>
        <p:sp>
          <p:nvSpPr>
            <p:cNvPr id="123" name="Rectangle 122"/>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TextBox 123"/>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你想更多地了解什么？</a:t>
              </a:r>
              <a:endParaRPr lang="en-US" sz="1600" dirty="0">
                <a:latin typeface="Futura Condensed"/>
                <a:cs typeface="Futura Condensed"/>
              </a:endParaRPr>
            </a:p>
          </p:txBody>
        </p:sp>
        <p:cxnSp>
          <p:nvCxnSpPr>
            <p:cNvPr id="125" name="Straight Connector 124"/>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6" name="Group 125"/>
          <p:cNvGrpSpPr/>
          <p:nvPr/>
        </p:nvGrpSpPr>
        <p:grpSpPr>
          <a:xfrm>
            <a:off x="3540777" y="666990"/>
            <a:ext cx="3108418" cy="521335"/>
            <a:chOff x="3540777" y="666990"/>
            <a:chExt cx="3171308" cy="521335"/>
          </a:xfrm>
        </p:grpSpPr>
        <p:sp>
          <p:nvSpPr>
            <p:cNvPr id="127" name="TextBox 126"/>
            <p:cNvSpPr txBox="1"/>
            <p:nvPr/>
          </p:nvSpPr>
          <p:spPr>
            <a:xfrm>
              <a:off x="3540777" y="666990"/>
              <a:ext cx="3171308"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姓名</a:t>
              </a:r>
              <a:r>
                <a:rPr lang="en-US" sz="1100" dirty="0" smtClean="0">
                  <a:latin typeface="Futura Condensed"/>
                  <a:cs typeface="Futura Condensed"/>
                </a:rPr>
                <a:t>: </a:t>
              </a:r>
              <a:endParaRPr lang="en-US" sz="1100" dirty="0" smtClean="0">
                <a:latin typeface="Futura Condensed"/>
                <a:cs typeface="Futura Condensed"/>
              </a:endParaRPr>
            </a:p>
            <a:p>
              <a:r>
                <a:rPr lang="en-US" sz="1100" dirty="0">
                  <a:latin typeface="Futura Condensed"/>
                  <a:cs typeface="Futura Condensed"/>
                </a:rPr>
                <a:t> </a:t>
              </a:r>
              <a:endParaRPr lang="en-US" sz="1100" dirty="0" smtClean="0">
                <a:latin typeface="Futura Condensed"/>
                <a:cs typeface="Futura Condensed"/>
              </a:endParaRPr>
            </a:p>
          </p:txBody>
        </p:sp>
        <p:cxnSp>
          <p:nvCxnSpPr>
            <p:cNvPr id="128" name="Straight Connector 127"/>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07796" y="2832530"/>
            <a:ext cx="3307404" cy="1094740"/>
            <a:chOff x="3992282" y="2832530"/>
            <a:chExt cx="3307404" cy="1094740"/>
          </a:xfrm>
        </p:grpSpPr>
        <p:sp>
          <p:nvSpPr>
            <p:cNvPr id="18" name="TextBox 17"/>
            <p:cNvSpPr txBox="1"/>
            <p:nvPr/>
          </p:nvSpPr>
          <p:spPr>
            <a:xfrm>
              <a:off x="4089437" y="3328465"/>
              <a:ext cx="3204210" cy="59880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en-US" sz="1100" dirty="0"/>
                <a:t>“Scratch </a:t>
              </a:r>
              <a:r>
                <a:rPr lang="zh-CN" altLang="en-US" sz="1100" dirty="0"/>
                <a:t>工作室</a:t>
              </a:r>
              <a:r>
                <a:rPr lang="en-US" altLang="zh-CN" sz="1100" dirty="0"/>
                <a:t>”</a:t>
              </a:r>
              <a:r>
                <a:rPr lang="zh-CN" altLang="en-US" sz="1100" dirty="0" smtClean="0"/>
                <a:t>课程材料</a:t>
              </a:r>
              <a:endParaRPr lang="en-US" altLang="zh-CN" sz="1100" dirty="0" smtClean="0"/>
            </a:p>
            <a:p>
              <a:pPr marL="171450" indent="-171450">
                <a:buFont typeface="Wingdings" panose="05000000000000000000" pitchFamily="2" charset="2"/>
                <a:buChar char="q"/>
              </a:pPr>
              <a:r>
                <a:rPr lang="en-US" sz="1100" dirty="0" smtClean="0"/>
                <a:t>“Scratch </a:t>
              </a:r>
              <a:r>
                <a:rPr lang="zh-CN" altLang="en-US" sz="1100" dirty="0"/>
                <a:t>惊喜</a:t>
              </a:r>
              <a:r>
                <a:rPr lang="en-US" altLang="zh-CN" sz="1100" dirty="0"/>
                <a:t>”</a:t>
              </a:r>
              <a:r>
                <a:rPr lang="zh-CN" altLang="en-US" sz="1100" dirty="0"/>
                <a:t>工作室</a:t>
              </a:r>
              <a:r>
                <a:rPr lang="zh-CN" altLang="en-US" sz="1100" dirty="0">
                  <a:hlinkClick r:id="rId1" action="ppaction://hlinkfile"/>
                </a:rPr>
                <a:t>https://create.codelab.club/studios/66/</a:t>
              </a:r>
              <a:endParaRPr lang="zh-CN" altLang="en-US" sz="1100" dirty="0"/>
            </a:p>
          </p:txBody>
        </p:sp>
        <p:sp>
          <p:nvSpPr>
            <p:cNvPr id="19" name="TextBox 18"/>
            <p:cNvSpPr txBox="1"/>
            <p:nvPr/>
          </p:nvSpPr>
          <p:spPr>
            <a:xfrm>
              <a:off x="3992282" y="2832530"/>
              <a:ext cx="3307404" cy="338554"/>
            </a:xfrm>
            <a:prstGeom prst="rect">
              <a:avLst/>
            </a:prstGeom>
            <a:noFill/>
          </p:spPr>
          <p:txBody>
            <a:bodyPr wrap="square" rtlCol="0">
              <a:spAutoFit/>
            </a:bodyPr>
            <a:lstStyle/>
            <a:p>
              <a:r>
                <a:rPr lang="zh-CN" altLang="en-US" sz="1600" dirty="0"/>
                <a:t>可用资源</a:t>
              </a:r>
              <a:endParaRPr lang="en-US" sz="1600" dirty="0">
                <a:latin typeface="Futura Condensed"/>
                <a:cs typeface="Futura Condensed"/>
              </a:endParaRPr>
            </a:p>
          </p:txBody>
        </p:sp>
        <p:cxnSp>
          <p:nvCxnSpPr>
            <p:cNvPr id="20" name="Straight Connector 19"/>
            <p:cNvCxnSpPr/>
            <p:nvPr/>
          </p:nvCxnSpPr>
          <p:spPr>
            <a:xfrm flipV="1">
              <a:off x="4089400" y="3162617"/>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57995" y="2832530"/>
            <a:ext cx="3324338" cy="4003813"/>
            <a:chOff x="422410" y="2832530"/>
            <a:chExt cx="3324338" cy="4003813"/>
          </a:xfrm>
        </p:grpSpPr>
        <p:sp>
          <p:nvSpPr>
            <p:cNvPr id="14" name="TextBox 13"/>
            <p:cNvSpPr txBox="1"/>
            <p:nvPr/>
          </p:nvSpPr>
          <p:spPr>
            <a:xfrm>
              <a:off x="515544" y="3328603"/>
              <a:ext cx="3231204" cy="350774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endParaRPr lang="en-US" sz="600" dirty="0">
                <a:latin typeface="Futura Condensed"/>
                <a:cs typeface="Futura Condensed"/>
              </a:endParaRPr>
            </a:p>
            <a:p>
              <a:pPr marL="171450" indent="-171450">
                <a:buFont typeface="Wingdings" panose="05000000000000000000" pitchFamily="2" charset="2"/>
                <a:buChar char="q"/>
              </a:pPr>
              <a:r>
                <a:rPr lang="zh-CN" altLang="en-US" sz="1200" dirty="0" smtClean="0"/>
                <a:t>“</a:t>
              </a:r>
              <a:r>
                <a:rPr lang="en-US" altLang="zh-CN" sz="1200" dirty="0" smtClean="0"/>
                <a:t>Scratch </a:t>
              </a:r>
              <a:r>
                <a:rPr lang="zh-CN" altLang="en-US" sz="1200" dirty="0"/>
                <a:t>工作室”是在线收集和管理 </a:t>
              </a:r>
              <a:r>
                <a:rPr lang="en-US" altLang="zh-CN" sz="1200" dirty="0"/>
                <a:t>Scratch </a:t>
              </a:r>
              <a:r>
                <a:rPr lang="zh-CN" altLang="en-US" sz="1200" dirty="0"/>
                <a:t>项目的一种方式。在这个活动中，帮助学生了解工作室是什么以及</a:t>
              </a:r>
              <a:r>
                <a:rPr lang="zh-CN" altLang="en-US" sz="1200" dirty="0" smtClean="0"/>
                <a:t>如何将</a:t>
              </a:r>
              <a:r>
                <a:rPr lang="zh-CN" altLang="en-US" sz="1200" dirty="0"/>
                <a:t>项目添加至工作室，（可选）分发活动的课程材料给学生</a:t>
              </a:r>
              <a:r>
                <a:rPr lang="zh-CN" altLang="en-US" sz="1200" dirty="0" smtClean="0"/>
                <a:t>。</a:t>
              </a:r>
              <a:endParaRPr lang="en-US" altLang="zh-CN" sz="1200" dirty="0" smtClean="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zh-CN" altLang="en-US" sz="1200" dirty="0" smtClean="0"/>
                <a:t>首先</a:t>
              </a:r>
              <a:r>
                <a:rPr lang="zh-CN" altLang="en-US" sz="1200" dirty="0"/>
                <a:t>，让学生登录个人账户，然后帮助学生找到“ </a:t>
              </a:r>
              <a:r>
                <a:rPr lang="en-US" altLang="zh-CN" sz="1200" dirty="0"/>
                <a:t>Scratch </a:t>
              </a:r>
              <a:r>
                <a:rPr lang="zh-CN" altLang="en-US" sz="1200" dirty="0"/>
                <a:t>惊喜</a:t>
              </a:r>
              <a:r>
                <a:rPr lang="zh-CN" altLang="en-US" sz="1200" dirty="0">
                  <a:sym typeface="+mn-ea"/>
                </a:rPr>
                <a:t>”</a:t>
              </a:r>
              <a:r>
                <a:rPr lang="zh-CN" altLang="en-US" sz="1200" dirty="0"/>
                <a:t>工作室或你</a:t>
              </a:r>
              <a:r>
                <a:rPr lang="zh-CN" altLang="en-US" sz="1200" dirty="0" smtClean="0"/>
                <a:t>创建的</a:t>
              </a:r>
              <a:r>
                <a:rPr lang="zh-CN" altLang="en-US" sz="1200" dirty="0"/>
                <a:t>班级工作室，通过让学生将他们的项目添加到工作室来分享探索</a:t>
              </a:r>
              <a:r>
                <a:rPr lang="en-US" altLang="zh-CN" sz="1200" dirty="0"/>
                <a:t>“Scratch </a:t>
              </a:r>
              <a:r>
                <a:rPr lang="zh-CN" altLang="en-US" sz="1200" dirty="0"/>
                <a:t>惊喜</a:t>
              </a:r>
              <a:r>
                <a:rPr lang="en-US" altLang="zh-CN" sz="1200" dirty="0"/>
                <a:t>”</a:t>
              </a:r>
              <a:r>
                <a:rPr lang="zh-CN" altLang="en-US" sz="1200" dirty="0"/>
                <a:t>的发现</a:t>
              </a:r>
              <a:r>
                <a:rPr lang="zh-CN" altLang="en-US" sz="1200" dirty="0" smtClean="0"/>
                <a:t>。</a:t>
              </a:r>
              <a:endParaRPr lang="en-US" altLang="zh-CN" sz="1200" dirty="0" smtClean="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zh-CN" altLang="en-US" sz="1200" dirty="0" smtClean="0"/>
                <a:t>鼓励</a:t>
              </a:r>
              <a:r>
                <a:rPr lang="zh-CN" altLang="en-US" sz="1200" dirty="0"/>
                <a:t>学生查看工作室里的其它项目，让他们在自己觉得有趣或有启发性的</a:t>
              </a:r>
              <a:r>
                <a:rPr lang="zh-CN" altLang="en-US" sz="1200" dirty="0" smtClean="0"/>
                <a:t>项目页面</a:t>
              </a:r>
              <a:r>
                <a:rPr lang="zh-CN" altLang="en-US" sz="1200" dirty="0"/>
                <a:t>中添加自己的评论。让班级一起讨论如何给出合适的，有针对性的评论</a:t>
              </a:r>
              <a:r>
                <a:rPr lang="zh-CN" altLang="en-US" sz="1200" dirty="0" smtClean="0"/>
                <a:t>。</a:t>
              </a:r>
              <a:endParaRPr lang="en-US" altLang="zh-CN" sz="1200" dirty="0" smtClean="0"/>
            </a:p>
            <a:p>
              <a:pPr marL="171450" indent="-171450">
                <a:buFont typeface="Wingdings" panose="05000000000000000000" pitchFamily="2" charset="2"/>
                <a:buChar char="q"/>
              </a:pPr>
              <a:endParaRPr lang="zh-CN" altLang="en-US" sz="1200" dirty="0"/>
            </a:p>
            <a:p>
              <a:pPr marL="171450" indent="-171450">
                <a:buFont typeface="Wingdings" panose="05000000000000000000" pitchFamily="2" charset="2"/>
                <a:buChar char="q"/>
              </a:pPr>
              <a:r>
                <a:rPr lang="zh-CN" altLang="en-US" sz="1200" dirty="0" smtClean="0"/>
                <a:t>让</a:t>
              </a:r>
              <a:r>
                <a:rPr lang="zh-CN" altLang="en-US" sz="1200" dirty="0"/>
                <a:t>学生通过设计日志或小组讨论回答反思提示问题，回顾学习和探索的</a:t>
              </a:r>
              <a:r>
                <a:rPr lang="zh-CN" altLang="en-US" sz="1200" dirty="0" smtClean="0"/>
                <a:t>过程。</a:t>
              </a:r>
              <a:endParaRPr lang="en-US" sz="1200" dirty="0">
                <a:latin typeface="Futura Condensed"/>
                <a:cs typeface="Futura Condensed"/>
              </a:endParaRPr>
            </a:p>
          </p:txBody>
        </p:sp>
        <p:sp>
          <p:nvSpPr>
            <p:cNvPr id="81" name="TextBox 80"/>
            <p:cNvSpPr txBox="1"/>
            <p:nvPr/>
          </p:nvSpPr>
          <p:spPr>
            <a:xfrm>
              <a:off x="422410" y="2832530"/>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82" name="Straight Connector 81"/>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4000925" y="5675134"/>
            <a:ext cx="3307404" cy="956310"/>
            <a:chOff x="3992282" y="2832776"/>
            <a:chExt cx="3307404" cy="956310"/>
          </a:xfrm>
        </p:grpSpPr>
        <p:sp>
          <p:nvSpPr>
            <p:cNvPr id="89" name="TextBox 88"/>
            <p:cNvSpPr txBox="1"/>
            <p:nvPr/>
          </p:nvSpPr>
          <p:spPr>
            <a:xfrm>
              <a:off x="4089437" y="3328711"/>
              <a:ext cx="3209290"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学生</a:t>
              </a:r>
              <a:r>
                <a:rPr lang="zh-CN" altLang="en-US" sz="1200" dirty="0"/>
                <a:t>成功将项目添加至工作室了吗？</a:t>
              </a:r>
              <a:endParaRPr lang="zh-CN" altLang="en-US" sz="1200" dirty="0"/>
            </a:p>
            <a:p>
              <a:r>
                <a:rPr lang="en-US" altLang="zh-CN" sz="1200" dirty="0" smtClean="0"/>
                <a:t>+  </a:t>
              </a:r>
              <a:r>
                <a:rPr lang="zh-CN" altLang="en-US" sz="1200" dirty="0" smtClean="0"/>
                <a:t>他们对他人作品</a:t>
              </a:r>
              <a:r>
                <a:rPr lang="zh-CN" altLang="en-US" sz="1200" dirty="0"/>
                <a:t>的评论合适吗？</a:t>
              </a:r>
              <a:endParaRPr lang="en-US" sz="1200" dirty="0">
                <a:latin typeface="Futura Condensed"/>
                <a:cs typeface="Futura Condensed"/>
              </a:endParaRPr>
            </a:p>
          </p:txBody>
        </p:sp>
        <p:sp>
          <p:nvSpPr>
            <p:cNvPr id="90" name="TextBox 89"/>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sz="1600" dirty="0">
                <a:latin typeface="Futura Condensed"/>
                <a:cs typeface="Futura Condensed"/>
              </a:endParaRPr>
            </a:p>
          </p:txBody>
        </p:sp>
        <p:cxnSp>
          <p:nvCxnSpPr>
            <p:cNvPr id="91" name="Straight Connector 9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4000925" y="4085837"/>
            <a:ext cx="3307404" cy="1510665"/>
            <a:chOff x="3992282" y="2832776"/>
            <a:chExt cx="3307404" cy="1510665"/>
          </a:xfrm>
        </p:grpSpPr>
        <p:sp>
          <p:nvSpPr>
            <p:cNvPr id="93" name="TextBox 92"/>
            <p:cNvSpPr txBox="1"/>
            <p:nvPr/>
          </p:nvSpPr>
          <p:spPr>
            <a:xfrm>
              <a:off x="4089437" y="3328711"/>
              <a:ext cx="3209290" cy="1014730"/>
            </a:xfrm>
            <a:prstGeom prst="rect">
              <a:avLst/>
            </a:prstGeom>
            <a:noFill/>
            <a:ln w="6350" cmpd="sng">
              <a:solidFill>
                <a:schemeClr val="tx1"/>
              </a:solidFill>
              <a:prstDash val="dash"/>
            </a:ln>
          </p:spPr>
          <p:txBody>
            <a:bodyPr wrap="square" rtlCol="0">
              <a:spAutoFit/>
            </a:bodyPr>
            <a:lstStyle/>
            <a:p>
              <a:r>
                <a:rPr lang="en-US" altLang="zh-CN" sz="1200" dirty="0" smtClean="0"/>
                <a:t>+  </a:t>
              </a:r>
              <a:r>
                <a:rPr lang="en-US" sz="1200" dirty="0" smtClean="0"/>
                <a:t>Scratch </a:t>
              </a:r>
              <a:r>
                <a:rPr lang="zh-CN" altLang="en-US" sz="1200" dirty="0"/>
                <a:t>工作室是用来做什么的？</a:t>
              </a:r>
              <a:endParaRPr lang="zh-CN" altLang="en-US" sz="1200" dirty="0"/>
            </a:p>
            <a:p>
              <a:r>
                <a:rPr lang="en-US" altLang="zh-CN" sz="1200" dirty="0" smtClean="0"/>
                <a:t>+  </a:t>
              </a:r>
              <a:r>
                <a:rPr lang="zh-CN" altLang="en-US" sz="1200" dirty="0">
                  <a:sym typeface="+mn-ea"/>
                </a:rPr>
                <a:t>在其他人的项目中，你发现了什么有启发性或有趣的事情？</a:t>
              </a:r>
              <a:endParaRPr lang="zh-CN" altLang="en-US" sz="1200" dirty="0"/>
            </a:p>
            <a:p>
              <a:r>
                <a:rPr lang="en-US" altLang="zh-CN" sz="1200" dirty="0" smtClean="0"/>
                <a:t>+  </a:t>
              </a:r>
              <a:r>
                <a:rPr lang="zh-CN" altLang="en-US" sz="1200" dirty="0">
                  <a:sym typeface="+mn-ea"/>
                </a:rPr>
                <a:t>你留下了什么评论？</a:t>
              </a:r>
              <a:endParaRPr lang="zh-CN" altLang="en-US" sz="1200" dirty="0"/>
            </a:p>
            <a:p>
              <a:pPr marL="171450" indent="-171450">
                <a:buFont typeface="Lucida Grande" panose="020B0600040502020204"/>
                <a:buChar char="+"/>
              </a:pPr>
              <a:r>
                <a:rPr lang="zh-CN" altLang="en-US" sz="1200" dirty="0">
                  <a:sym typeface="+mn-ea"/>
                </a:rPr>
                <a:t>什么是“好的”反馈呢？</a:t>
              </a:r>
              <a:endParaRPr lang="en-US" sz="1200" dirty="0">
                <a:latin typeface="Futura Condensed"/>
                <a:cs typeface="Futura Condensed"/>
              </a:endParaRPr>
            </a:p>
          </p:txBody>
        </p:sp>
        <p:sp>
          <p:nvSpPr>
            <p:cNvPr id="94" name="TextBox 93"/>
            <p:cNvSpPr txBox="1"/>
            <p:nvPr/>
          </p:nvSpPr>
          <p:spPr>
            <a:xfrm>
              <a:off x="3992282" y="2832776"/>
              <a:ext cx="3307404" cy="337185"/>
            </a:xfrm>
            <a:prstGeom prst="rect">
              <a:avLst/>
            </a:prstGeom>
            <a:noFill/>
          </p:spPr>
          <p:txBody>
            <a:bodyPr wrap="square" rtlCol="0">
              <a:spAutoFit/>
            </a:bodyPr>
            <a:lstStyle/>
            <a:p>
              <a:r>
                <a:rPr lang="zh-CN" altLang="en-US" sz="1600" dirty="0" smtClean="0"/>
                <a:t>反思提示</a:t>
              </a:r>
              <a:endParaRPr lang="en-US" sz="1600" dirty="0">
                <a:latin typeface="Futura Condensed"/>
                <a:cs typeface="Futura Condensed"/>
              </a:endParaRPr>
            </a:p>
          </p:txBody>
        </p:sp>
        <p:cxnSp>
          <p:nvCxnSpPr>
            <p:cNvPr id="95" name="Straight Connector 9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57995" y="7630731"/>
            <a:ext cx="6857205" cy="352518"/>
            <a:chOff x="457995" y="7630731"/>
            <a:chExt cx="6857205" cy="352518"/>
          </a:xfrm>
        </p:grpSpPr>
        <p:sp>
          <p:nvSpPr>
            <p:cNvPr id="66" name="TextBox 65"/>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sz="1600" dirty="0">
                <a:latin typeface="Futura Condensed"/>
                <a:cs typeface="Futura Condensed"/>
              </a:endParaRPr>
            </a:p>
          </p:txBody>
        </p:sp>
        <p:cxnSp>
          <p:nvCxnSpPr>
            <p:cNvPr id="67" name="Straight Connector 66"/>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sz="1600" dirty="0">
                <a:latin typeface="Futura Condensed"/>
                <a:cs typeface="Futura Condensed"/>
              </a:endParaRPr>
            </a:p>
          </p:txBody>
        </p:sp>
      </p:grpSp>
      <p:cxnSp>
        <p:nvCxnSpPr>
          <p:cNvPr id="69" name="Straight Connector 68"/>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104914" y="8217641"/>
            <a:ext cx="3117152" cy="1158779"/>
            <a:chOff x="3746748" y="8217641"/>
            <a:chExt cx="3475318" cy="1158779"/>
          </a:xfrm>
        </p:grpSpPr>
        <p:sp>
          <p:nvSpPr>
            <p:cNvPr id="71" name="TextBox 70"/>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72" name="Group 71"/>
            <p:cNvGrpSpPr/>
            <p:nvPr/>
          </p:nvGrpSpPr>
          <p:grpSpPr>
            <a:xfrm>
              <a:off x="4076948" y="8385986"/>
              <a:ext cx="3145118" cy="883399"/>
              <a:chOff x="3891832" y="8385983"/>
              <a:chExt cx="3321768" cy="883398"/>
            </a:xfrm>
          </p:grpSpPr>
          <p:cxnSp>
            <p:nvCxnSpPr>
              <p:cNvPr id="75" name="Straight Connector 7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86" name="TextBox 85"/>
          <p:cNvSpPr txBox="1"/>
          <p:nvPr/>
        </p:nvSpPr>
        <p:spPr>
          <a:xfrm>
            <a:off x="551129" y="8142739"/>
            <a:ext cx="3231204" cy="119888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创建你自己的工作室来收集学生的作品。用</a:t>
            </a:r>
            <a:r>
              <a:rPr lang="zh-CN" altLang="en-US" sz="1200" dirty="0"/>
              <a:t>你自己的账户创建一个班级的</a:t>
            </a:r>
            <a:r>
              <a:rPr lang="en-US" altLang="zh-CN" sz="1200" dirty="0"/>
              <a:t>“Scratch </a:t>
            </a:r>
            <a:r>
              <a:rPr lang="zh-CN" altLang="en-US" sz="1200" dirty="0"/>
              <a:t>惊喜</a:t>
            </a:r>
            <a:r>
              <a:rPr lang="en-US" altLang="zh-CN" sz="1200" dirty="0"/>
              <a:t>”</a:t>
            </a:r>
            <a:r>
              <a:rPr lang="zh-CN" altLang="en-US" sz="1200" dirty="0"/>
              <a:t>工作室，把链接发给学生，让他们提交项目。</a:t>
            </a:r>
            <a:r>
              <a:rPr lang="zh-CN" altLang="en-US" sz="1200" dirty="0" smtClean="0"/>
              <a:t>把所有</a:t>
            </a:r>
            <a:r>
              <a:rPr lang="zh-CN" altLang="en-US" sz="1200" dirty="0"/>
              <a:t>班级项目集中在一个特定的工作室，或创建不同的工作室，便于跟踪学生的</a:t>
            </a:r>
            <a:r>
              <a:rPr lang="zh-CN" altLang="en-US" sz="1200" dirty="0" smtClean="0"/>
              <a:t>进展。</a:t>
            </a:r>
            <a:endParaRPr lang="en-US" sz="1200" dirty="0">
              <a:latin typeface="Futura Condensed"/>
              <a:cs typeface="Futura Condensed"/>
            </a:endParaRPr>
          </a:p>
        </p:txBody>
      </p:sp>
      <p:grpSp>
        <p:nvGrpSpPr>
          <p:cNvPr id="2" name="Group 1"/>
          <p:cNvGrpSpPr/>
          <p:nvPr/>
        </p:nvGrpSpPr>
        <p:grpSpPr>
          <a:xfrm>
            <a:off x="1300827" y="647673"/>
            <a:ext cx="5913646" cy="1507129"/>
            <a:chOff x="457995" y="647673"/>
            <a:chExt cx="5913646" cy="1507129"/>
          </a:xfrm>
        </p:grpSpPr>
        <p:sp>
          <p:nvSpPr>
            <p:cNvPr id="10" name="TextBox 9"/>
            <p:cNvSpPr txBox="1"/>
            <p:nvPr/>
          </p:nvSpPr>
          <p:spPr>
            <a:xfrm>
              <a:off x="3371794" y="795405"/>
              <a:ext cx="2999847" cy="89154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r>
                <a:rPr lang="zh-CN" altLang="en-US" sz="1400" dirty="0" smtClean="0"/>
                <a:t>：</a:t>
              </a:r>
              <a:endParaRPr lang="en-US" altLang="zh-CN" sz="1400" dirty="0" smtClean="0"/>
            </a:p>
            <a:p>
              <a:r>
                <a:rPr lang="en-US" altLang="zh-CN" sz="1200" dirty="0" smtClean="0"/>
                <a:t>+  </a:t>
              </a:r>
              <a:r>
                <a:rPr lang="zh-CN" altLang="en-US" sz="1200" dirty="0" smtClean="0"/>
                <a:t>能够把一个</a:t>
              </a:r>
              <a:r>
                <a:rPr lang="zh-CN" altLang="en-US" sz="1200" dirty="0"/>
                <a:t>项目加入到工作室</a:t>
              </a:r>
              <a:endParaRPr lang="zh-CN" altLang="en-US" sz="1200" dirty="0"/>
            </a:p>
            <a:p>
              <a:r>
                <a:rPr lang="en-US" altLang="zh-CN" sz="1200" dirty="0" smtClean="0"/>
                <a:t>+  </a:t>
              </a:r>
              <a:r>
                <a:rPr lang="zh-CN" altLang="en-US" sz="1200" dirty="0" smtClean="0"/>
                <a:t>在</a:t>
              </a:r>
              <a:r>
                <a:rPr lang="zh-CN" altLang="en-US" sz="1200" dirty="0"/>
                <a:t>其他人的 </a:t>
              </a:r>
              <a:r>
                <a:rPr lang="en-US" sz="1200" dirty="0"/>
                <a:t>Scratch </a:t>
              </a:r>
              <a:r>
                <a:rPr lang="zh-CN" altLang="en-US" sz="1200" dirty="0"/>
                <a:t>项目里添加评论</a:t>
              </a:r>
              <a:endParaRPr lang="zh-CN" altLang="en-US" sz="1200" dirty="0"/>
            </a:p>
          </p:txBody>
        </p:sp>
        <p:sp>
          <p:nvSpPr>
            <p:cNvPr id="102" name="TextBox 101"/>
            <p:cNvSpPr txBox="1"/>
            <p:nvPr/>
          </p:nvSpPr>
          <p:spPr>
            <a:xfrm>
              <a:off x="457995" y="647673"/>
              <a:ext cx="2815942" cy="523220"/>
            </a:xfrm>
            <a:prstGeom prst="rect">
              <a:avLst/>
            </a:prstGeom>
            <a:noFill/>
          </p:spPr>
          <p:txBody>
            <a:bodyPr wrap="square" rtlCol="0">
              <a:spAutoFit/>
            </a:bodyPr>
            <a:lstStyle/>
            <a:p>
              <a:r>
                <a:rPr lang="en-US" sz="2800" dirty="0"/>
                <a:t>Scratch </a:t>
              </a:r>
              <a:r>
                <a:rPr lang="zh-CN" altLang="en-US" sz="2800" dirty="0"/>
                <a:t>工作室</a:t>
              </a:r>
              <a:endParaRPr lang="en-US" sz="2800" dirty="0" smtClean="0">
                <a:latin typeface="Futura Condensed"/>
                <a:cs typeface="Futura Condensed"/>
              </a:endParaRPr>
            </a:p>
          </p:txBody>
        </p:sp>
        <p:sp>
          <p:nvSpPr>
            <p:cNvPr id="100" name="TextBox 99"/>
            <p:cNvSpPr txBox="1"/>
            <p:nvPr/>
          </p:nvSpPr>
          <p:spPr>
            <a:xfrm>
              <a:off x="1685092" y="1694427"/>
              <a:ext cx="1092200" cy="460375"/>
            </a:xfrm>
            <a:prstGeom prst="rect">
              <a:avLst/>
            </a:prstGeom>
            <a:noFill/>
          </p:spPr>
          <p:txBody>
            <a:bodyPr wrap="square" rtlCol="0">
              <a:spAutoFit/>
            </a:bodyPr>
            <a:lstStyle/>
            <a:p>
              <a:pPr algn="l">
                <a:lnSpc>
                  <a:spcPct val="120000"/>
                </a:lnSpc>
              </a:pPr>
              <a:r>
                <a:rPr lang="zh-CN" altLang="en-US" sz="1000" dirty="0"/>
                <a:t>建议时间</a:t>
              </a:r>
              <a:r>
                <a:rPr lang="zh-CN" altLang="en-US" sz="1000" dirty="0" smtClean="0"/>
                <a:t> </a:t>
              </a:r>
              <a:endParaRPr lang="en-US" altLang="zh-CN" sz="1000" dirty="0" smtClean="0"/>
            </a:p>
            <a:p>
              <a:pPr algn="l">
                <a:lnSpc>
                  <a:spcPct val="120000"/>
                </a:lnSpc>
              </a:pPr>
              <a:r>
                <a:rPr lang="en-US" altLang="zh-CN" sz="1000" dirty="0" smtClean="0"/>
                <a:t>5-</a:t>
              </a:r>
              <a:r>
                <a:rPr lang="en-US" altLang="zh-CN" sz="1000" dirty="0"/>
                <a:t>15 </a:t>
              </a:r>
              <a:r>
                <a:rPr lang="zh-CN" altLang="en-US" sz="1000" dirty="0"/>
                <a:t>分钟</a:t>
              </a:r>
              <a:endParaRPr lang="en-US" sz="1000" dirty="0">
                <a:latin typeface="Futura Condensed"/>
                <a:cs typeface="Futura Condensed"/>
              </a:endParaRPr>
            </a:p>
          </p:txBody>
        </p:sp>
        <p:pic>
          <p:nvPicPr>
            <p:cNvPr id="101" name="Picture 100" descr="5m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44" y="1752574"/>
              <a:ext cx="329184" cy="329184"/>
            </a:xfrm>
            <a:prstGeom prst="rect">
              <a:avLst/>
            </a:prstGeom>
          </p:spPr>
        </p:pic>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t>18</a:t>
            </a:r>
            <a:endParaRPr lang="en-US" dirty="0"/>
          </a:p>
        </p:txBody>
      </p:sp>
      <p:grpSp>
        <p:nvGrpSpPr>
          <p:cNvPr id="46" name="Group 45"/>
          <p:cNvGrpSpPr/>
          <p:nvPr/>
        </p:nvGrpSpPr>
        <p:grpSpPr>
          <a:xfrm>
            <a:off x="551129" y="0"/>
            <a:ext cx="493776" cy="2791969"/>
            <a:chOff x="551129" y="0"/>
            <a:chExt cx="493776" cy="2791969"/>
          </a:xfrm>
        </p:grpSpPr>
        <p:pic>
          <p:nvPicPr>
            <p:cNvPr id="47" name="Picture 46" descr="Unit0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48" name="TextBox 47"/>
            <p:cNvSpPr txBox="1"/>
            <p:nvPr/>
          </p:nvSpPr>
          <p:spPr>
            <a:xfrm rot="5400000">
              <a:off x="-437815" y="1327975"/>
              <a:ext cx="2466323" cy="461665"/>
            </a:xfrm>
            <a:prstGeom prst="rect">
              <a:avLst/>
            </a:prstGeom>
            <a:noFill/>
          </p:spPr>
          <p:txBody>
            <a:bodyPr wrap="square" rtlCol="0" anchor="ctr" anchorCtr="0">
              <a:spAutoFit/>
            </a:bodyPr>
            <a:lstStyle/>
            <a:p>
              <a:r>
                <a:rPr lang="en-US" sz="2400" dirty="0">
                  <a:latin typeface="Futura Condensed"/>
                  <a:cs typeface="Futura Condensed"/>
                </a:rPr>
                <a:t>UNIT </a:t>
              </a:r>
              <a:r>
                <a:rPr lang="en-US" sz="2400" dirty="0" smtClean="0">
                  <a:latin typeface="Futura Condensed"/>
                  <a:cs typeface="Futura Condensed"/>
                </a:rPr>
                <a:t>0</a:t>
              </a:r>
              <a:r>
                <a:rPr lang="zh-CN" altLang="en-US" sz="2400" dirty="0" smtClean="0">
                  <a:latin typeface="Futura Condensed"/>
                  <a:cs typeface="Futura Condensed"/>
                </a:rPr>
                <a:t>准备</a:t>
              </a:r>
              <a:r>
                <a:rPr lang="zh-CN" altLang="en-US" sz="2400" dirty="0">
                  <a:latin typeface="Futura Condensed"/>
                  <a:cs typeface="Futura Condensed"/>
                </a:rPr>
                <a:t>开始</a:t>
              </a:r>
              <a:endParaRPr lang="en-US" sz="2400" dirty="0">
                <a:latin typeface="Futura Condensed"/>
                <a:cs typeface="Futura Condensed"/>
              </a:endParaRPr>
            </a:p>
          </p:txBody>
        </p:sp>
      </p:grpSp>
      <p:grpSp>
        <p:nvGrpSpPr>
          <p:cNvPr id="45" name="Group 48"/>
          <p:cNvGrpSpPr/>
          <p:nvPr/>
        </p:nvGrpSpPr>
        <p:grpSpPr>
          <a:xfrm>
            <a:off x="551130" y="0"/>
            <a:ext cx="493777" cy="2760948"/>
            <a:chOff x="551129" y="0"/>
            <a:chExt cx="493776" cy="2791968"/>
          </a:xfrm>
        </p:grpSpPr>
        <p:pic>
          <p:nvPicPr>
            <p:cNvPr id="49" name="Picture 49" descr="Unit0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0" name="TextBox 49"/>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0 </a:t>
              </a:r>
              <a:r>
                <a:rPr lang="zh-CN" altLang="en-US" sz="2000" dirty="0">
                  <a:solidFill>
                    <a:schemeClr val="bg1"/>
                  </a:solidFill>
                  <a:latin typeface="+mn-ea"/>
                  <a:cs typeface="Futura Condensed"/>
                </a:rPr>
                <a:t>准备开始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26076" y="3636828"/>
            <a:ext cx="2971821" cy="2860040"/>
            <a:chOff x="426076" y="3857808"/>
            <a:chExt cx="2971821" cy="2860040"/>
          </a:xfrm>
        </p:grpSpPr>
        <p:sp>
          <p:nvSpPr>
            <p:cNvPr id="87" name="TextBox 86"/>
            <p:cNvSpPr txBox="1"/>
            <p:nvPr/>
          </p:nvSpPr>
          <p:spPr>
            <a:xfrm>
              <a:off x="444691" y="3857808"/>
              <a:ext cx="2953206" cy="337185"/>
            </a:xfrm>
            <a:prstGeom prst="rect">
              <a:avLst/>
            </a:prstGeom>
            <a:noFill/>
          </p:spPr>
          <p:txBody>
            <a:bodyPr wrap="square" rtlCol="0">
              <a:spAutoFit/>
            </a:bodyPr>
            <a:lstStyle/>
            <a:p>
              <a:r>
                <a:rPr lang="zh-CN" altLang="en-US" sz="1600" dirty="0"/>
                <a:t>从这里开始</a:t>
              </a:r>
              <a:endParaRPr lang="en-US" sz="1600" dirty="0">
                <a:latin typeface="Futura Condensed"/>
                <a:cs typeface="Futura Condensed"/>
              </a:endParaRPr>
            </a:p>
          </p:txBody>
        </p:sp>
        <p:cxnSp>
          <p:nvCxnSpPr>
            <p:cNvPr id="88" name="Straight Connector 8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6076" y="4228648"/>
              <a:ext cx="2971800" cy="2489200"/>
            </a:xfrm>
            <a:prstGeom prst="rect">
              <a:avLst/>
            </a:prstGeom>
            <a:noFill/>
            <a:ln w="6350" cmpd="sng">
              <a:noFill/>
              <a:prstDash val="dash"/>
            </a:ln>
          </p:spPr>
          <p:txBody>
            <a:bodyPr wrap="square" rtlCol="0">
              <a:spAutoFit/>
            </a:bodyPr>
            <a:lstStyle/>
            <a:p>
              <a:pPr marL="171450" indent="-171450">
                <a:lnSpc>
                  <a:spcPct val="130000"/>
                </a:lnSpc>
                <a:buFont typeface="Wingdings" panose="05000000000000000000" pitchFamily="2" charset="2"/>
                <a:buChar char="q"/>
              </a:pPr>
              <a:r>
                <a:rPr lang="zh-CN" altLang="en-US" sz="1200" dirty="0"/>
                <a:t>打开</a:t>
              </a:r>
              <a:r>
                <a:rPr lang="en-US" altLang="zh-CN" sz="1200" dirty="0"/>
                <a:t>“</a:t>
              </a:r>
              <a:r>
                <a:rPr lang="en-US" altLang="zh-CN" sz="1200" dirty="0">
                  <a:sym typeface="+mn-ea"/>
                </a:rPr>
                <a:t>Scratch </a:t>
              </a:r>
              <a:r>
                <a:rPr lang="zh-CN" altLang="en-US" sz="1200" dirty="0">
                  <a:sym typeface="+mn-ea"/>
                </a:rPr>
                <a:t>惊喜</a:t>
              </a:r>
              <a:r>
                <a:rPr lang="en-US" altLang="zh-CN" sz="1200" dirty="0">
                  <a:sym typeface="+mn-ea"/>
                </a:rPr>
                <a:t>”</a:t>
              </a:r>
              <a:r>
                <a:rPr lang="zh-CN" altLang="en-US" sz="1200" dirty="0">
                  <a:sym typeface="+mn-ea"/>
                </a:rPr>
                <a:t>工作室</a:t>
              </a:r>
              <a:r>
                <a:rPr lang="zh-CN" altLang="en-US" sz="1200" dirty="0" smtClean="0"/>
                <a:t>：</a:t>
              </a:r>
              <a:endParaRPr lang="en-US" sz="1200" dirty="0" smtClean="0">
                <a:latin typeface="Futura Condensed"/>
                <a:cs typeface="Futura Condensed"/>
              </a:endParaRPr>
            </a:p>
            <a:p>
              <a:pPr>
                <a:lnSpc>
                  <a:spcPct val="130000"/>
                </a:lnSpc>
              </a:pPr>
              <a:r>
                <a:rPr lang="zh-CN" altLang="en-US" sz="1200" dirty="0">
                  <a:hlinkClick r:id="rId1" action="ppaction://hlinkfile"/>
                </a:rPr>
                <a:t>https://create.codelab.club/studios/66/</a:t>
              </a:r>
              <a:endParaRPr lang="zh-CN" altLang="en-US" sz="1200" dirty="0">
                <a:hlinkClick r:id="rId1" action="ppaction://hlinkfile"/>
              </a:endParaRPr>
            </a:p>
            <a:p>
              <a:pPr>
                <a:lnSpc>
                  <a:spcPct val="130000"/>
                </a:lnSpc>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登录个人</a:t>
              </a:r>
              <a:r>
                <a:rPr lang="zh-CN" altLang="en-US" sz="1200" dirty="0" smtClean="0"/>
                <a:t>账户</a:t>
              </a: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点击页面下方的“添加作品”按钮，会显示你创建的项目</a:t>
              </a:r>
              <a:endParaRPr lang="zh-CN" altLang="en-US" sz="1200" dirty="0"/>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点击想添加的项目，项目就会加入到“</a:t>
              </a:r>
              <a:r>
                <a:rPr lang="en-US" altLang="zh-CN" sz="1200" dirty="0"/>
                <a:t>Scratch </a:t>
              </a:r>
              <a:r>
                <a:rPr lang="zh-CN" altLang="en-US" sz="1200" dirty="0"/>
                <a:t>惊喜</a:t>
              </a:r>
              <a:r>
                <a:rPr lang="en-US" altLang="zh-CN" sz="1200" dirty="0"/>
                <a:t>”</a:t>
              </a:r>
              <a:r>
                <a:rPr lang="zh-CN" altLang="en-US" sz="1200" dirty="0"/>
                <a:t>工作室</a:t>
              </a:r>
              <a:endParaRPr lang="en-US" sz="1200" dirty="0" smtClean="0">
                <a:latin typeface="Futura Condensed"/>
                <a:cs typeface="Futura Condensed"/>
              </a:endParaRPr>
            </a:p>
          </p:txBody>
        </p:sp>
      </p:grpSp>
      <p:grpSp>
        <p:nvGrpSpPr>
          <p:cNvPr id="62" name="Group 61"/>
          <p:cNvGrpSpPr/>
          <p:nvPr/>
        </p:nvGrpSpPr>
        <p:grpSpPr>
          <a:xfrm>
            <a:off x="535219" y="1671044"/>
            <a:ext cx="2169477" cy="1481051"/>
            <a:chOff x="528021" y="1855194"/>
            <a:chExt cx="2169477" cy="1481051"/>
          </a:xfrm>
        </p:grpSpPr>
        <p:sp>
          <p:nvSpPr>
            <p:cNvPr id="63" name="TextBox 62"/>
            <p:cNvSpPr txBox="1"/>
            <p:nvPr/>
          </p:nvSpPr>
          <p:spPr>
            <a:xfrm>
              <a:off x="538370" y="1855194"/>
              <a:ext cx="2159128"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学习如何将项目加入在线工作室！</a:t>
              </a:r>
              <a:endParaRPr lang="en-US" sz="1200" dirty="0">
                <a:latin typeface="Futura Condensed"/>
                <a:cs typeface="Futura Condensed"/>
              </a:endParaRPr>
            </a:p>
          </p:txBody>
        </p:sp>
        <p:sp>
          <p:nvSpPr>
            <p:cNvPr id="64" name="TextBox 63"/>
            <p:cNvSpPr txBox="1"/>
            <p:nvPr/>
          </p:nvSpPr>
          <p:spPr>
            <a:xfrm>
              <a:off x="528021" y="2506300"/>
              <a:ext cx="2169477" cy="829945"/>
            </a:xfrm>
            <a:prstGeom prst="rect">
              <a:avLst/>
            </a:prstGeom>
            <a:noFill/>
          </p:spPr>
          <p:txBody>
            <a:bodyPr wrap="square" rtlCol="0">
              <a:spAutoFit/>
            </a:bodyPr>
            <a:lstStyle/>
            <a:p>
              <a:r>
                <a:rPr lang="zh-CN" altLang="en-US" sz="1200" dirty="0"/>
                <a:t>工作室可以收藏 </a:t>
              </a:r>
              <a:r>
                <a:rPr lang="en-US" sz="1200" dirty="0"/>
                <a:t>Scratch </a:t>
              </a:r>
              <a:r>
                <a:rPr lang="zh-CN" altLang="en-US" sz="1200" dirty="0"/>
                <a:t>项目。按以下操作步骤，将你的“</a:t>
              </a:r>
              <a:r>
                <a:rPr lang="en-US" altLang="zh-CN" sz="1200" dirty="0"/>
                <a:t>Scratch </a:t>
              </a:r>
              <a:r>
                <a:rPr lang="zh-CN" altLang="en-US" sz="1200" dirty="0"/>
                <a:t>惊喜”项目加入到 </a:t>
              </a:r>
              <a:r>
                <a:rPr lang="en-US" altLang="zh-CN" sz="1200" dirty="0"/>
                <a:t>“Scratch </a:t>
              </a:r>
              <a:r>
                <a:rPr lang="zh-CN" altLang="en-US" sz="1200" dirty="0"/>
                <a:t>惊喜</a:t>
              </a:r>
              <a:r>
                <a:rPr lang="en-US" altLang="zh-CN" sz="1200" dirty="0"/>
                <a:t>“</a:t>
              </a:r>
              <a:r>
                <a:rPr lang="zh-CN" altLang="en-US" sz="1200" dirty="0"/>
                <a:t>工作室。</a:t>
              </a:r>
              <a:endParaRPr lang="en-US" sz="1200" dirty="0">
                <a:solidFill>
                  <a:srgbClr val="000000"/>
                </a:solidFill>
                <a:latin typeface="Futura Condensed"/>
                <a:cs typeface="Futura Condensed"/>
              </a:endParaRPr>
            </a:p>
          </p:txBody>
        </p:sp>
      </p:grpSp>
      <p:pic>
        <p:nvPicPr>
          <p:cNvPr id="27" name="Picture 26" descr="Screen Shot 2014-06-13 at 1.05.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050" y="747954"/>
            <a:ext cx="2795452" cy="2766333"/>
          </a:xfrm>
          <a:prstGeom prst="rect">
            <a:avLst/>
          </a:prstGeom>
        </p:spPr>
      </p:pic>
      <p:sp>
        <p:nvSpPr>
          <p:cNvPr id="32" name="TextBox 31"/>
          <p:cNvSpPr txBox="1"/>
          <p:nvPr/>
        </p:nvSpPr>
        <p:spPr>
          <a:xfrm>
            <a:off x="457835" y="647700"/>
            <a:ext cx="3154045" cy="583565"/>
          </a:xfrm>
          <a:prstGeom prst="rect">
            <a:avLst/>
          </a:prstGeom>
          <a:noFill/>
        </p:spPr>
        <p:txBody>
          <a:bodyPr wrap="square" rtlCol="0">
            <a:spAutoFit/>
          </a:bodyPr>
          <a:lstStyle/>
          <a:p>
            <a:r>
              <a:rPr lang="en-US" sz="3200" dirty="0"/>
              <a:t>Scratch </a:t>
            </a:r>
            <a:r>
              <a:rPr lang="zh-CN" altLang="en-US" sz="3200" dirty="0"/>
              <a:t>工作室</a:t>
            </a:r>
            <a:endParaRPr lang="en-US" sz="3200" dirty="0" smtClean="0">
              <a:latin typeface="Futura Condensed"/>
              <a:cs typeface="Futura Condensed"/>
            </a:endParaRPr>
          </a:p>
        </p:txBody>
      </p:sp>
      <p:pic>
        <p:nvPicPr>
          <p:cNvPr id="4" name="Picture 3"/>
          <p:cNvPicPr>
            <a:picLocks noChangeAspect="1"/>
          </p:cNvPicPr>
          <p:nvPr/>
        </p:nvPicPr>
        <p:blipFill>
          <a:blip r:embed="rId3"/>
          <a:srcRect r="25761"/>
          <a:stretch>
            <a:fillRect/>
          </a:stretch>
        </p:blipFill>
        <p:spPr>
          <a:xfrm>
            <a:off x="4070985" y="3559175"/>
            <a:ext cx="2913380" cy="5499100"/>
          </a:xfrm>
          <a:prstGeom prst="rect">
            <a:avLst/>
          </a:prstGeom>
        </p:spPr>
      </p:pic>
      <p:pic>
        <p:nvPicPr>
          <p:cNvPr id="5" name="Picture 4" descr="添加作品"/>
          <p:cNvPicPr>
            <a:picLocks noChangeAspect="1"/>
          </p:cNvPicPr>
          <p:nvPr/>
        </p:nvPicPr>
        <p:blipFill>
          <a:blip r:embed="rId4"/>
          <a:stretch>
            <a:fillRect/>
          </a:stretch>
        </p:blipFill>
        <p:spPr>
          <a:xfrm>
            <a:off x="535305" y="6711950"/>
            <a:ext cx="3076575" cy="285305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40670" y="-2"/>
            <a:ext cx="493776" cy="2791970"/>
            <a:chOff x="551129" y="-2"/>
            <a:chExt cx="493776" cy="2791970"/>
          </a:xfrm>
        </p:grpSpPr>
        <p:pic>
          <p:nvPicPr>
            <p:cNvPr id="58" name="Picture 57" descr="Unit0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9" name="TextBox 58"/>
            <p:cNvSpPr txBox="1"/>
            <p:nvPr/>
          </p:nvSpPr>
          <p:spPr>
            <a:xfrm rot="5400000">
              <a:off x="-422952" y="1018907"/>
              <a:ext cx="2436598"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0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28" name="TextBox 27"/>
          <p:cNvSpPr txBox="1"/>
          <p:nvPr/>
        </p:nvSpPr>
        <p:spPr>
          <a:xfrm>
            <a:off x="457200" y="645160"/>
            <a:ext cx="3084195" cy="1076325"/>
          </a:xfrm>
          <a:prstGeom prst="rect">
            <a:avLst/>
          </a:prstGeom>
          <a:noFill/>
          <a:ln>
            <a:solidFill>
              <a:srgbClr val="FFFFFF"/>
            </a:solidFill>
          </a:ln>
        </p:spPr>
        <p:txBody>
          <a:bodyPr wrap="square" rtlCol="0">
            <a:spAutoFit/>
          </a:bodyPr>
          <a:lstStyle/>
          <a:p>
            <a:r>
              <a:rPr lang="en-US" sz="3200" dirty="0"/>
              <a:t>Scratch </a:t>
            </a:r>
            <a:r>
              <a:rPr lang="zh-CN" altLang="en-US" sz="3200" dirty="0"/>
              <a:t>工作室反思</a:t>
            </a:r>
            <a:endParaRPr lang="zh-CN" altLang="en-US" sz="3200" dirty="0"/>
          </a:p>
        </p:txBody>
      </p:sp>
      <p:sp>
        <p:nvSpPr>
          <p:cNvPr id="94" name="TextBox 93"/>
          <p:cNvSpPr txBox="1"/>
          <p:nvPr/>
        </p:nvSpPr>
        <p:spPr>
          <a:xfrm>
            <a:off x="3540777" y="1521819"/>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使用以下空白处或者你自己的设计日志回答下列问题</a:t>
            </a:r>
            <a:endParaRPr lang="en-US" sz="1200" dirty="0">
              <a:latin typeface="Futura Condensed"/>
              <a:cs typeface="Futura Condensed"/>
            </a:endParaRPr>
          </a:p>
        </p:txBody>
      </p:sp>
      <p:grpSp>
        <p:nvGrpSpPr>
          <p:cNvPr id="118" name="Group 117"/>
          <p:cNvGrpSpPr/>
          <p:nvPr/>
        </p:nvGrpSpPr>
        <p:grpSpPr>
          <a:xfrm>
            <a:off x="457995" y="2725094"/>
            <a:ext cx="6871335" cy="1398270"/>
            <a:chOff x="457995" y="2725094"/>
            <a:chExt cx="6871335" cy="1398270"/>
          </a:xfrm>
        </p:grpSpPr>
        <p:sp>
          <p:nvSpPr>
            <p:cNvPr id="119" name="Rectangle 118"/>
            <p:cNvSpPr/>
            <p:nvPr/>
          </p:nvSpPr>
          <p:spPr>
            <a:xfrm>
              <a:off x="548800" y="3149909"/>
              <a:ext cx="6780530" cy="973455"/>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TextBox 119"/>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Scratch 工作室是用来做什么的？</a:t>
              </a:r>
              <a:endParaRPr lang="zh-CN" altLang="en-US" sz="1600" dirty="0"/>
            </a:p>
          </p:txBody>
        </p:sp>
        <p:cxnSp>
          <p:nvCxnSpPr>
            <p:cNvPr id="121" name="Straight Connector 120"/>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6" name="Group 125"/>
          <p:cNvGrpSpPr/>
          <p:nvPr/>
        </p:nvGrpSpPr>
        <p:grpSpPr>
          <a:xfrm>
            <a:off x="3540777" y="666990"/>
            <a:ext cx="3108418" cy="521335"/>
            <a:chOff x="3540777" y="666990"/>
            <a:chExt cx="3171308" cy="521335"/>
          </a:xfrm>
        </p:grpSpPr>
        <p:sp>
          <p:nvSpPr>
            <p:cNvPr id="127" name="TextBox 126"/>
            <p:cNvSpPr txBox="1"/>
            <p:nvPr/>
          </p:nvSpPr>
          <p:spPr>
            <a:xfrm>
              <a:off x="3540777" y="666990"/>
              <a:ext cx="3171308"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姓名</a:t>
              </a:r>
              <a:r>
                <a:rPr lang="en-US" sz="1100" dirty="0" smtClean="0">
                  <a:latin typeface="Futura Condensed"/>
                  <a:cs typeface="Futura Condensed"/>
                </a:rPr>
                <a:t>: </a:t>
              </a:r>
              <a:endParaRPr lang="en-US" sz="1100" dirty="0" smtClean="0">
                <a:latin typeface="Futura Condensed"/>
                <a:cs typeface="Futura Condensed"/>
              </a:endParaRPr>
            </a:p>
            <a:p>
              <a:r>
                <a:rPr lang="en-US" sz="1100" dirty="0">
                  <a:latin typeface="Futura Condensed"/>
                  <a:cs typeface="Futura Condensed"/>
                </a:rPr>
                <a:t> </a:t>
              </a:r>
              <a:endParaRPr lang="en-US" sz="1100" dirty="0" smtClean="0">
                <a:latin typeface="Futura Condensed"/>
                <a:cs typeface="Futura Condensed"/>
              </a:endParaRPr>
            </a:p>
          </p:txBody>
        </p:sp>
        <p:cxnSp>
          <p:nvCxnSpPr>
            <p:cNvPr id="128" name="Straight Connector 127"/>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463075" y="4344979"/>
            <a:ext cx="6871335" cy="1398270"/>
            <a:chOff x="457995" y="2725094"/>
            <a:chExt cx="6871335" cy="1398270"/>
          </a:xfrm>
        </p:grpSpPr>
        <p:sp>
          <p:nvSpPr>
            <p:cNvPr id="3" name="Rectangle 118"/>
            <p:cNvSpPr/>
            <p:nvPr/>
          </p:nvSpPr>
          <p:spPr>
            <a:xfrm>
              <a:off x="548800" y="3149909"/>
              <a:ext cx="6780530" cy="973455"/>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4" name="TextBox 119"/>
            <p:cNvSpPr txBox="1"/>
            <p:nvPr/>
          </p:nvSpPr>
          <p:spPr>
            <a:xfrm>
              <a:off x="457995" y="2725094"/>
              <a:ext cx="6871221" cy="337185"/>
            </a:xfrm>
            <a:prstGeom prst="rect">
              <a:avLst/>
            </a:prstGeom>
            <a:noFill/>
          </p:spPr>
          <p:txBody>
            <a:bodyPr wrap="square" rtlCol="0">
              <a:spAutoFit/>
            </a:bodyPr>
            <a:p>
              <a:pPr marL="171450" indent="-171450">
                <a:buFont typeface="Lucida Grande" panose="020B0600040502020204"/>
                <a:buChar char="+"/>
              </a:pPr>
              <a:r>
                <a:rPr lang="zh-CN" altLang="en-US" sz="1600" dirty="0">
                  <a:sym typeface="+mn-ea"/>
                </a:rPr>
                <a:t>在其他人的项目中，你发现了什么有启发性或有趣的事情</a:t>
              </a:r>
              <a:r>
                <a:rPr lang="zh-CN" altLang="en-US" sz="1600" dirty="0"/>
                <a:t>？</a:t>
              </a:r>
              <a:endParaRPr lang="zh-CN" altLang="en-US" sz="1600" dirty="0"/>
            </a:p>
          </p:txBody>
        </p:sp>
        <p:cxnSp>
          <p:nvCxnSpPr>
            <p:cNvPr id="5" name="Straight Connector 4"/>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463075" y="6016934"/>
            <a:ext cx="6871335" cy="1398270"/>
            <a:chOff x="457995" y="2725094"/>
            <a:chExt cx="6871335" cy="1398270"/>
          </a:xfrm>
        </p:grpSpPr>
        <p:sp>
          <p:nvSpPr>
            <p:cNvPr id="7" name="Rectangle 118"/>
            <p:cNvSpPr/>
            <p:nvPr/>
          </p:nvSpPr>
          <p:spPr>
            <a:xfrm>
              <a:off x="548800" y="3149909"/>
              <a:ext cx="6780530" cy="973455"/>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119"/>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你留下了什么评论？</a:t>
              </a:r>
              <a:endParaRPr lang="zh-CN" altLang="en-US" sz="1600" dirty="0"/>
            </a:p>
          </p:txBody>
        </p:sp>
        <p:cxnSp>
          <p:nvCxnSpPr>
            <p:cNvPr id="10" name="Straight Connector 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63075" y="7777154"/>
            <a:ext cx="6871335" cy="1398270"/>
            <a:chOff x="457995" y="2725094"/>
            <a:chExt cx="6871335" cy="1398270"/>
          </a:xfrm>
        </p:grpSpPr>
        <p:sp>
          <p:nvSpPr>
            <p:cNvPr id="12" name="Rectangle 118"/>
            <p:cNvSpPr/>
            <p:nvPr/>
          </p:nvSpPr>
          <p:spPr>
            <a:xfrm>
              <a:off x="548800" y="3149909"/>
              <a:ext cx="6780530" cy="973455"/>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19"/>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t>什么是“好的”反馈呢？</a:t>
              </a:r>
              <a:endParaRPr lang="zh-CN" altLang="en-US" sz="1600" dirty="0"/>
            </a:p>
          </p:txBody>
        </p:sp>
        <p:cxnSp>
          <p:nvCxnSpPr>
            <p:cNvPr id="14" name="Straight Connector 13"/>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220150" y="795405"/>
            <a:ext cx="2999847" cy="89154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pPr marL="171450" indent="-171450">
              <a:buFont typeface="Lucida Grande" panose="020B0600040502020204"/>
              <a:buChar char="+"/>
            </a:pPr>
            <a:r>
              <a:rPr lang="zh-CN" altLang="en-US" sz="1200" dirty="0" smtClean="0"/>
              <a:t>分成小</a:t>
            </a:r>
            <a:r>
              <a:rPr lang="zh-CN" altLang="en-US" sz="1200" dirty="0"/>
              <a:t>的点评小组，针对彼此的项目想法和进行中的项目提出意见和建议。</a:t>
            </a:r>
            <a:endParaRPr lang="en-US" sz="1200" dirty="0" smtClean="0">
              <a:latin typeface="Futura Condensed"/>
              <a:cs typeface="Futura Condensed"/>
            </a:endParaRPr>
          </a:p>
        </p:txBody>
      </p:sp>
      <p:grpSp>
        <p:nvGrpSpPr>
          <p:cNvPr id="5" name="Group 4"/>
          <p:cNvGrpSpPr/>
          <p:nvPr/>
        </p:nvGrpSpPr>
        <p:grpSpPr>
          <a:xfrm>
            <a:off x="4007796" y="2830659"/>
            <a:ext cx="3307404" cy="773534"/>
            <a:chOff x="3992282" y="2830659"/>
            <a:chExt cx="3307404" cy="773534"/>
          </a:xfrm>
        </p:grpSpPr>
        <p:sp>
          <p:nvSpPr>
            <p:cNvPr id="18" name="TextBox 17"/>
            <p:cNvSpPr txBox="1"/>
            <p:nvPr/>
          </p:nvSpPr>
          <p:spPr>
            <a:xfrm>
              <a:off x="4089400" y="3328603"/>
              <a:ext cx="3117152" cy="27559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“点评小组”课程材料</a:t>
              </a:r>
              <a:endParaRPr lang="zh-CN" altLang="en-US" sz="1200" dirty="0"/>
            </a:p>
          </p:txBody>
        </p:sp>
        <p:sp>
          <p:nvSpPr>
            <p:cNvPr id="19" name="TextBox 18"/>
            <p:cNvSpPr txBox="1"/>
            <p:nvPr/>
          </p:nvSpPr>
          <p:spPr>
            <a:xfrm>
              <a:off x="3992282" y="2830659"/>
              <a:ext cx="3307404" cy="338554"/>
            </a:xfrm>
            <a:prstGeom prst="rect">
              <a:avLst/>
            </a:prstGeom>
            <a:noFill/>
          </p:spPr>
          <p:txBody>
            <a:bodyPr wrap="square" rtlCol="0">
              <a:spAutoFit/>
            </a:bodyPr>
            <a:lstStyle/>
            <a:p>
              <a:r>
                <a:rPr lang="zh-CN" altLang="en-US" sz="1600" dirty="0"/>
                <a:t>可用资源</a:t>
              </a:r>
              <a:endParaRPr lang="en-US"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57995" y="2830659"/>
            <a:ext cx="3324338" cy="3359254"/>
            <a:chOff x="422410" y="2830659"/>
            <a:chExt cx="3324338" cy="3359254"/>
          </a:xfrm>
        </p:grpSpPr>
        <p:sp>
          <p:nvSpPr>
            <p:cNvPr id="14" name="TextBox 13"/>
            <p:cNvSpPr txBox="1"/>
            <p:nvPr/>
          </p:nvSpPr>
          <p:spPr>
            <a:xfrm>
              <a:off x="515544" y="3328603"/>
              <a:ext cx="3231204" cy="286131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solidFill>
                    <a:srgbClr val="000000"/>
                  </a:solidFill>
                  <a:latin typeface="Futura Condensed"/>
                  <a:cs typeface="Futura Condensed"/>
                </a:rPr>
                <a:t>向学生介绍点评小组。点评小组就</a:t>
              </a:r>
              <a:r>
                <a:rPr lang="zh-CN" altLang="en-US" sz="1200" dirty="0">
                  <a:solidFill>
                    <a:srgbClr val="000000"/>
                  </a:solidFill>
                  <a:latin typeface="Futura Condensed"/>
                  <a:cs typeface="Futura Condensed"/>
                </a:rPr>
                <a:t>是一小群设计师在一起，针对彼此的项目想法和进行中的项目</a:t>
              </a:r>
              <a:r>
                <a:rPr lang="zh-CN" altLang="en-US" sz="1200" dirty="0" smtClean="0">
                  <a:solidFill>
                    <a:srgbClr val="000000"/>
                  </a:solidFill>
                  <a:latin typeface="Futura Condensed"/>
                  <a:cs typeface="Futura Condensed"/>
                </a:rPr>
                <a:t>进行点评</a:t>
              </a:r>
              <a:r>
                <a:rPr lang="zh-CN" altLang="en-US" sz="1200" dirty="0">
                  <a:solidFill>
                    <a:srgbClr val="000000"/>
                  </a:solidFill>
                  <a:latin typeface="Futura Condensed"/>
                  <a:cs typeface="Futura Condensed"/>
                </a:rPr>
                <a:t>，为项目的进一步开发提出意见和</a:t>
              </a:r>
              <a:r>
                <a:rPr lang="zh-CN" altLang="en-US" sz="1200" dirty="0" smtClean="0">
                  <a:solidFill>
                    <a:srgbClr val="000000"/>
                  </a:solidFill>
                  <a:latin typeface="Futura Condensed"/>
                  <a:cs typeface="Futura Condensed"/>
                </a:rPr>
                <a:t>建议。</a:t>
              </a:r>
              <a:endParaRPr lang="en-US" altLang="zh-CN" sz="1200" dirty="0" smtClean="0">
                <a:solidFill>
                  <a:srgbClr val="000000"/>
                </a:solidFill>
                <a:latin typeface="Futura Condensed"/>
                <a:cs typeface="Futura Condensed"/>
              </a:endParaRPr>
            </a:p>
            <a:p>
              <a:pPr marL="171450" indent="-171450">
                <a:buFont typeface="Wingdings" panose="05000000000000000000" pitchFamily="2" charset="2"/>
                <a:buChar char="q"/>
              </a:pPr>
              <a:endParaRPr lang="zh-CN" altLang="en-US" sz="1200" dirty="0">
                <a:solidFill>
                  <a:srgbClr val="000000"/>
                </a:solidFill>
                <a:latin typeface="Futura Condensed"/>
                <a:cs typeface="Futura Condensed"/>
              </a:endParaRPr>
            </a:p>
            <a:p>
              <a:pPr marL="171450" indent="-171450">
                <a:buFont typeface="Wingdings" panose="05000000000000000000" pitchFamily="2" charset="2"/>
                <a:buChar char="q"/>
              </a:pPr>
              <a:r>
                <a:rPr lang="zh-CN" altLang="en-US" sz="1200" dirty="0">
                  <a:solidFill>
                    <a:srgbClr val="000000"/>
                  </a:solidFill>
                  <a:latin typeface="Futura Condensed"/>
                  <a:cs typeface="Futura Condensed"/>
                </a:rPr>
                <a:t>（可选）将活动的课程材料分发给学生</a:t>
              </a:r>
              <a:r>
                <a:rPr lang="zh-CN" altLang="en-US" sz="1200" dirty="0" smtClean="0">
                  <a:solidFill>
                    <a:srgbClr val="000000"/>
                  </a:solidFill>
                  <a:latin typeface="Futura Condensed"/>
                  <a:cs typeface="Futura Condensed"/>
                </a:rPr>
                <a:t>。</a:t>
              </a:r>
              <a:endParaRPr lang="en-US" altLang="zh-CN" sz="1200" dirty="0" smtClean="0">
                <a:solidFill>
                  <a:srgbClr val="000000"/>
                </a:solidFill>
                <a:latin typeface="Futura Condensed"/>
                <a:cs typeface="Futura Condensed"/>
              </a:endParaRPr>
            </a:p>
            <a:p>
              <a:pPr marL="171450" indent="-171450">
                <a:buFont typeface="Wingdings" panose="05000000000000000000" pitchFamily="2" charset="2"/>
                <a:buChar char="q"/>
              </a:pPr>
              <a:endParaRPr lang="zh-CN" altLang="en-US" sz="1200" dirty="0">
                <a:solidFill>
                  <a:srgbClr val="000000"/>
                </a:solidFill>
                <a:latin typeface="Futura Condensed"/>
                <a:cs typeface="Futura Condensed"/>
              </a:endParaRPr>
            </a:p>
            <a:p>
              <a:pPr marL="171450" indent="-171450">
                <a:buFont typeface="Wingdings" panose="05000000000000000000" pitchFamily="2" charset="2"/>
                <a:buChar char="q"/>
              </a:pPr>
              <a:r>
                <a:rPr lang="zh-CN" altLang="en-US" sz="1200" dirty="0" smtClean="0">
                  <a:solidFill>
                    <a:srgbClr val="000000"/>
                  </a:solidFill>
                  <a:latin typeface="Futura Condensed"/>
                  <a:cs typeface="Futura Condensed"/>
                </a:rPr>
                <a:t>将</a:t>
              </a:r>
              <a:r>
                <a:rPr lang="zh-CN" altLang="en-US" sz="1200" dirty="0">
                  <a:solidFill>
                    <a:srgbClr val="000000"/>
                  </a:solidFill>
                  <a:latin typeface="Futura Condensed"/>
                  <a:cs typeface="Futura Condensed"/>
                </a:rPr>
                <a:t>学生分成 </a:t>
              </a:r>
              <a:r>
                <a:rPr lang="en-US" altLang="zh-CN" sz="1200" dirty="0">
                  <a:solidFill>
                    <a:srgbClr val="000000"/>
                  </a:solidFill>
                  <a:latin typeface="Futura Condensed"/>
                  <a:cs typeface="Futura Condensed"/>
                </a:rPr>
                <a:t>3-4 </a:t>
              </a:r>
              <a:r>
                <a:rPr lang="zh-CN" altLang="en-US" sz="1200" dirty="0">
                  <a:solidFill>
                    <a:srgbClr val="000000"/>
                  </a:solidFill>
                  <a:latin typeface="Futura Condensed"/>
                  <a:cs typeface="Futura Condensed"/>
                </a:rPr>
                <a:t>人的点评小组，让他们依次介绍自己的想法、草稿或原型。比如</a:t>
              </a:r>
              <a:r>
                <a:rPr lang="zh-CN" altLang="en-US" sz="1200" dirty="0" smtClean="0">
                  <a:solidFill>
                    <a:srgbClr val="000000"/>
                  </a:solidFill>
                  <a:latin typeface="Futura Condensed"/>
                  <a:cs typeface="Futura Condensed"/>
                </a:rPr>
                <a:t>，</a:t>
              </a:r>
              <a:r>
                <a:rPr lang="en-US" sz="1200" dirty="0" smtClean="0">
                  <a:solidFill>
                    <a:srgbClr val="000000"/>
                  </a:solidFill>
                  <a:latin typeface="Futura Condensed"/>
                  <a:cs typeface="Futura Condensed"/>
                </a:rPr>
                <a:t>Scratch </a:t>
              </a:r>
              <a:r>
                <a:rPr lang="zh-CN" altLang="en-US" sz="1200" dirty="0">
                  <a:solidFill>
                    <a:srgbClr val="000000"/>
                  </a:solidFill>
                  <a:latin typeface="Futura Condensed"/>
                  <a:cs typeface="Futura Condensed"/>
                </a:rPr>
                <a:t>惊喜</a:t>
              </a:r>
              <a:r>
                <a:rPr lang="zh-CN" altLang="en-US" sz="1200" dirty="0" smtClean="0">
                  <a:solidFill>
                    <a:srgbClr val="000000"/>
                  </a:solidFill>
                  <a:latin typeface="Futura Condensed"/>
                  <a:cs typeface="Futura Condensed"/>
                </a:rPr>
                <a:t>项目。</a:t>
              </a:r>
              <a:endParaRPr lang="en-US" altLang="zh-CN" sz="1200" dirty="0" smtClean="0">
                <a:solidFill>
                  <a:srgbClr val="000000"/>
                </a:solidFill>
                <a:latin typeface="Futura Condensed"/>
                <a:cs typeface="Futura Condensed"/>
              </a:endParaRPr>
            </a:p>
            <a:p>
              <a:pPr marL="171450" indent="-171450">
                <a:buFont typeface="Wingdings" panose="05000000000000000000" pitchFamily="2" charset="2"/>
                <a:buChar char="q"/>
              </a:pPr>
              <a:endParaRPr lang="zh-CN" altLang="en-US" sz="1200" dirty="0">
                <a:solidFill>
                  <a:srgbClr val="000000"/>
                </a:solidFill>
                <a:latin typeface="Futura Condensed"/>
                <a:cs typeface="Futura Condensed"/>
              </a:endParaRPr>
            </a:p>
            <a:p>
              <a:pPr marL="171450" indent="-171450">
                <a:buFont typeface="Wingdings" panose="05000000000000000000" pitchFamily="2" charset="2"/>
                <a:buChar char="q"/>
              </a:pPr>
              <a:r>
                <a:rPr lang="zh-CN" altLang="en-US" sz="1200" dirty="0" smtClean="0">
                  <a:solidFill>
                    <a:srgbClr val="000000"/>
                  </a:solidFill>
                  <a:latin typeface="Futura Condensed"/>
                  <a:cs typeface="Futura Condensed"/>
                </a:rPr>
                <a:t>让</a:t>
              </a:r>
              <a:r>
                <a:rPr lang="zh-CN" altLang="en-US" sz="1200" dirty="0">
                  <a:solidFill>
                    <a:srgbClr val="000000"/>
                  </a:solidFill>
                  <a:latin typeface="Futura Condensed"/>
                  <a:cs typeface="Futura Condensed"/>
                </a:rPr>
                <a:t>他们使用红、黄、绿反思问题或使用点评小组课程材料来给予反馈。鼓励</a:t>
              </a:r>
              <a:r>
                <a:rPr lang="zh-CN" altLang="en-US" sz="1200" dirty="0" smtClean="0">
                  <a:solidFill>
                    <a:srgbClr val="000000"/>
                  </a:solidFill>
                  <a:latin typeface="Futura Condensed"/>
                  <a:cs typeface="Futura Condensed"/>
                </a:rPr>
                <a:t>学生</a:t>
              </a:r>
              <a:r>
                <a:rPr lang="zh-CN" altLang="en-US" sz="1200" dirty="0">
                  <a:solidFill>
                    <a:srgbClr val="000000"/>
                  </a:solidFill>
                  <a:latin typeface="Futura Condensed"/>
                  <a:cs typeface="Futura Condensed"/>
                </a:rPr>
                <a:t>将他人的笔记、反馈和建议记录在设计日志</a:t>
              </a:r>
              <a:r>
                <a:rPr lang="zh-CN" altLang="en-US" sz="1200" dirty="0" smtClean="0">
                  <a:solidFill>
                    <a:srgbClr val="000000"/>
                  </a:solidFill>
                  <a:latin typeface="Futura Condensed"/>
                  <a:cs typeface="Futura Condensed"/>
                </a:rPr>
                <a:t>里</a:t>
              </a:r>
              <a:r>
                <a:rPr lang="zh-CN" altLang="en-US" sz="800" dirty="0"/>
                <a:t>。</a:t>
              </a:r>
              <a:endParaRPr lang="en-US" sz="600" dirty="0">
                <a:latin typeface="Futura Condensed"/>
                <a:cs typeface="Futura Condensed"/>
              </a:endParaRPr>
            </a:p>
          </p:txBody>
        </p:sp>
        <p:sp>
          <p:nvSpPr>
            <p:cNvPr id="75" name="TextBox 74"/>
            <p:cNvSpPr txBox="1"/>
            <p:nvPr/>
          </p:nvSpPr>
          <p:spPr>
            <a:xfrm>
              <a:off x="422410" y="2830659"/>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76" name="Straight Connector 75"/>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4007796" y="3727881"/>
            <a:ext cx="3307404" cy="1510557"/>
            <a:chOff x="3992282" y="2832776"/>
            <a:chExt cx="3307404" cy="1510557"/>
          </a:xfrm>
        </p:grpSpPr>
        <p:sp>
          <p:nvSpPr>
            <p:cNvPr id="79" name="TextBox 78"/>
            <p:cNvSpPr txBox="1"/>
            <p:nvPr/>
          </p:nvSpPr>
          <p:spPr>
            <a:xfrm>
              <a:off x="4089400" y="3328603"/>
              <a:ext cx="3117152" cy="101473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红</a:t>
              </a:r>
              <a:r>
                <a:rPr lang="zh-CN" altLang="en-US" sz="1200" dirty="0"/>
                <a:t>：</a:t>
              </a:r>
              <a:r>
                <a:rPr lang="zh-CN" altLang="en-US" sz="1200" dirty="0" smtClean="0">
                  <a:sym typeface="+mn-ea"/>
                </a:rPr>
                <a:t>哪些</a:t>
              </a:r>
              <a:r>
                <a:rPr lang="zh-CN" altLang="en-US" sz="1200" dirty="0">
                  <a:sym typeface="+mn-ea"/>
                </a:rPr>
                <a:t>地方不工作或者可以改进的？</a:t>
              </a:r>
              <a:endParaRPr lang="en-US" altLang="zh-CN" sz="1200" dirty="0" smtClean="0"/>
            </a:p>
            <a:p>
              <a:r>
                <a:rPr lang="en-US" altLang="zh-CN" sz="1200" dirty="0" smtClean="0"/>
                <a:t>+  </a:t>
              </a:r>
              <a:r>
                <a:rPr lang="zh-CN" altLang="en-US" sz="1200" dirty="0" smtClean="0"/>
                <a:t>黄</a:t>
              </a:r>
              <a:r>
                <a:rPr lang="zh-CN" altLang="en-US" sz="1200" dirty="0"/>
                <a:t>：</a:t>
              </a:r>
              <a:r>
                <a:rPr lang="zh-CN" altLang="en-US" sz="1200" dirty="0" smtClean="0">
                  <a:sym typeface="+mn-ea"/>
                </a:rPr>
                <a:t>哪些</a:t>
              </a:r>
              <a:r>
                <a:rPr lang="zh-CN" altLang="en-US" sz="1200" dirty="0">
                  <a:sym typeface="+mn-ea"/>
                </a:rPr>
                <a:t>地方有点让人不理解或可以用不同方式去做？</a:t>
              </a:r>
              <a:endParaRPr lang="en-US" altLang="zh-CN" sz="1200" dirty="0" smtClean="0"/>
            </a:p>
            <a:p>
              <a:r>
                <a:rPr lang="en-US" altLang="zh-CN" sz="1200" dirty="0" smtClean="0"/>
                <a:t>+  </a:t>
              </a:r>
              <a:r>
                <a:rPr lang="zh-CN" altLang="en-US" sz="1200" dirty="0" smtClean="0"/>
                <a:t>绿</a:t>
              </a:r>
              <a:r>
                <a:rPr lang="zh-CN" altLang="en-US" sz="1200" dirty="0"/>
                <a:t>：</a:t>
              </a:r>
              <a:r>
                <a:rPr lang="zh-CN" altLang="en-US" sz="1200" dirty="0" smtClean="0">
                  <a:sym typeface="+mn-ea"/>
                </a:rPr>
                <a:t>哪些</a:t>
              </a:r>
              <a:r>
                <a:rPr lang="zh-CN" altLang="en-US" sz="1200" dirty="0">
                  <a:sym typeface="+mn-ea"/>
                </a:rPr>
                <a:t>地方工作得很好，或是你很喜欢的？</a:t>
              </a:r>
              <a:endParaRPr lang="en-US" sz="1200" dirty="0">
                <a:latin typeface="Futura Condensed"/>
                <a:cs typeface="Futura Condensed"/>
              </a:endParaRPr>
            </a:p>
          </p:txBody>
        </p:sp>
        <p:sp>
          <p:nvSpPr>
            <p:cNvPr id="80" name="TextBox 79"/>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sz="1600" dirty="0">
                <a:latin typeface="Futura Condensed"/>
                <a:cs typeface="Futura Condensed"/>
              </a:endParaRPr>
            </a:p>
          </p:txBody>
        </p:sp>
        <p:cxnSp>
          <p:nvCxnSpPr>
            <p:cNvPr id="81" name="Straight Connector 8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023802" y="5536602"/>
            <a:ext cx="3307404" cy="956202"/>
            <a:chOff x="3992282" y="2832776"/>
            <a:chExt cx="3307404" cy="956202"/>
          </a:xfrm>
        </p:grpSpPr>
        <p:sp>
          <p:nvSpPr>
            <p:cNvPr id="83" name="TextBox 82"/>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所有学生都</a:t>
              </a:r>
              <a:r>
                <a:rPr lang="zh-CN" altLang="en-US" sz="1200" dirty="0"/>
                <a:t>有机会分享他们的工作以及获得反馈吗</a:t>
              </a:r>
              <a:r>
                <a:rPr lang="zh-CN" altLang="en-US" sz="1200" dirty="0" smtClean="0"/>
                <a:t>？</a:t>
              </a:r>
              <a:endParaRPr lang="en-US" sz="1200" dirty="0">
                <a:latin typeface="Futura Condensed"/>
                <a:cs typeface="Futura Condensed"/>
              </a:endParaRPr>
            </a:p>
          </p:txBody>
        </p:sp>
        <p:sp>
          <p:nvSpPr>
            <p:cNvPr id="84" name="TextBox 83"/>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sz="1600" dirty="0">
                <a:latin typeface="Futura Condensed"/>
                <a:cs typeface="Futura Condensed"/>
              </a:endParaRPr>
            </a:p>
          </p:txBody>
        </p:sp>
        <p:cxnSp>
          <p:nvCxnSpPr>
            <p:cNvPr id="85" name="Straight Connector 8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4" name="TextBox 103"/>
          <p:cNvSpPr txBox="1"/>
          <p:nvPr/>
        </p:nvSpPr>
        <p:spPr>
          <a:xfrm>
            <a:off x="1306351" y="654324"/>
            <a:ext cx="2550662" cy="646331"/>
          </a:xfrm>
          <a:prstGeom prst="rect">
            <a:avLst/>
          </a:prstGeom>
          <a:noFill/>
        </p:spPr>
        <p:txBody>
          <a:bodyPr wrap="square" rtlCol="0">
            <a:spAutoFit/>
          </a:bodyPr>
          <a:lstStyle/>
          <a:p>
            <a:r>
              <a:rPr lang="zh-CN" altLang="en-US" sz="3600" dirty="0">
                <a:latin typeface="Futura Condensed"/>
                <a:cs typeface="Futura Condensed"/>
              </a:rPr>
              <a:t>点评小组</a:t>
            </a:r>
            <a:endParaRPr lang="en-US" sz="3300" dirty="0" smtClean="0">
              <a:latin typeface="Futura Condensed"/>
              <a:cs typeface="Futura Condensed"/>
            </a:endParaRPr>
          </a:p>
        </p:txBody>
      </p:sp>
      <p:grpSp>
        <p:nvGrpSpPr>
          <p:cNvPr id="89" name="Group 88"/>
          <p:cNvGrpSpPr/>
          <p:nvPr/>
        </p:nvGrpSpPr>
        <p:grpSpPr>
          <a:xfrm>
            <a:off x="457995" y="7630731"/>
            <a:ext cx="6857205" cy="352518"/>
            <a:chOff x="457995" y="7630731"/>
            <a:chExt cx="6857205" cy="352518"/>
          </a:xfrm>
        </p:grpSpPr>
        <p:sp>
          <p:nvSpPr>
            <p:cNvPr id="90" name="TextBox 89"/>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sz="1600" dirty="0">
                <a:latin typeface="Futura Condensed"/>
                <a:cs typeface="Futura Condensed"/>
              </a:endParaRPr>
            </a:p>
          </p:txBody>
        </p:sp>
        <p:cxnSp>
          <p:nvCxnSpPr>
            <p:cNvPr id="91" name="Straight Connector 9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7796" y="7630731"/>
              <a:ext cx="3307404" cy="338554"/>
            </a:xfrm>
            <a:prstGeom prst="rect">
              <a:avLst/>
            </a:prstGeom>
            <a:noFill/>
          </p:spPr>
          <p:txBody>
            <a:bodyPr wrap="square" rtlCol="0">
              <a:spAutoFit/>
            </a:bodyPr>
            <a:lstStyle/>
            <a:p>
              <a:r>
                <a:rPr lang="zh-CN" altLang="en-US" sz="1600" dirty="0" smtClean="0">
                  <a:latin typeface="Futura Condensed"/>
                  <a:cs typeface="Futura Condensed"/>
                </a:rPr>
                <a:t>我</a:t>
              </a:r>
              <a:r>
                <a:rPr lang="zh-CN" altLang="en-US" sz="1600" dirty="0">
                  <a:latin typeface="Futura Condensed"/>
                  <a:cs typeface="Futura Condensed"/>
                </a:rPr>
                <a:t>的</a:t>
              </a:r>
              <a:r>
                <a:rPr lang="zh-CN" altLang="en-US" sz="1600" dirty="0" smtClean="0">
                  <a:latin typeface="Futura Condensed"/>
                  <a:cs typeface="Futura Condensed"/>
                </a:rPr>
                <a:t>笔记</a:t>
              </a:r>
              <a:endParaRPr lang="en-US" sz="1600" dirty="0">
                <a:latin typeface="Futura Condensed"/>
                <a:cs typeface="Futura Condensed"/>
              </a:endParaRPr>
            </a:p>
          </p:txBody>
        </p:sp>
      </p:grpSp>
      <p:cxnSp>
        <p:nvCxnSpPr>
          <p:cNvPr id="93" name="Straight Connector 9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4104914" y="8217641"/>
            <a:ext cx="3117152" cy="1158779"/>
            <a:chOff x="3746748" y="8217641"/>
            <a:chExt cx="3475318" cy="1158779"/>
          </a:xfrm>
        </p:grpSpPr>
        <p:sp>
          <p:nvSpPr>
            <p:cNvPr id="97" name="TextBox 96"/>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98" name="Group 97"/>
            <p:cNvGrpSpPr/>
            <p:nvPr/>
          </p:nvGrpSpPr>
          <p:grpSpPr>
            <a:xfrm>
              <a:off x="4076948" y="8385986"/>
              <a:ext cx="3145118" cy="883399"/>
              <a:chOff x="3891832" y="8385983"/>
              <a:chExt cx="3321768" cy="883398"/>
            </a:xfrm>
          </p:grpSpPr>
          <p:cxnSp>
            <p:nvCxnSpPr>
              <p:cNvPr id="99" name="Straight Connector 9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3" name="TextBox 102"/>
          <p:cNvSpPr txBox="1"/>
          <p:nvPr/>
        </p:nvSpPr>
        <p:spPr>
          <a:xfrm>
            <a:off x="551129" y="8142739"/>
            <a:ext cx="3231204" cy="829945"/>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在</a:t>
            </a:r>
            <a:r>
              <a:rPr lang="zh-CN" altLang="en-US" sz="1200" dirty="0"/>
              <a:t>设计过程中，如果专门有一群同伴能够给你鼓励和反馈，那是非常有价值的。在之后第 </a:t>
            </a:r>
            <a:r>
              <a:rPr lang="en-US" altLang="zh-CN" sz="1200" dirty="0"/>
              <a:t>1-6 </a:t>
            </a:r>
            <a:r>
              <a:rPr lang="zh-CN" altLang="en-US" sz="1200" dirty="0"/>
              <a:t>单元的活动中，给学生提供持续和点评小组讨论的</a:t>
            </a:r>
            <a:r>
              <a:rPr lang="zh-CN" altLang="en-US" sz="1200" dirty="0" smtClean="0"/>
              <a:t>机会。</a:t>
            </a:r>
            <a:endParaRPr lang="en-US" sz="1200" dirty="0">
              <a:latin typeface="Futura Condensed"/>
              <a:cs typeface="Futura Condensed"/>
            </a:endParaRPr>
          </a:p>
        </p:txBody>
      </p:sp>
      <p:sp>
        <p:nvSpPr>
          <p:cNvPr id="110" name="TextBox 109"/>
          <p:cNvSpPr txBox="1"/>
          <p:nvPr/>
        </p:nvSpPr>
        <p:spPr>
          <a:xfrm>
            <a:off x="2533448" y="1694204"/>
            <a:ext cx="1231952" cy="460375"/>
          </a:xfrm>
          <a:prstGeom prst="rect">
            <a:avLst/>
          </a:prstGeom>
          <a:noFill/>
        </p:spPr>
        <p:txBody>
          <a:bodyPr wrap="square" rtlCol="0">
            <a:spAutoFit/>
          </a:bodyPr>
          <a:lstStyle/>
          <a:p>
            <a:pPr algn="l">
              <a:lnSpc>
                <a:spcPct val="120000"/>
              </a:lnSpc>
            </a:pPr>
            <a:r>
              <a:rPr lang="zh-CN" altLang="en-US" sz="1000" dirty="0"/>
              <a:t>建议时间</a:t>
            </a:r>
            <a:r>
              <a:rPr lang="zh-CN" altLang="en-US" sz="1000" dirty="0" smtClean="0"/>
              <a:t> </a:t>
            </a:r>
            <a:endParaRPr lang="en-US" altLang="zh-CN" sz="1000" dirty="0" smtClean="0"/>
          </a:p>
          <a:p>
            <a:pPr algn="l">
              <a:lnSpc>
                <a:spcPct val="120000"/>
              </a:lnSpc>
            </a:pPr>
            <a:r>
              <a:rPr lang="en-US" altLang="zh-CN" sz="1000" dirty="0" smtClean="0"/>
              <a:t>15-30 </a:t>
            </a:r>
            <a:r>
              <a:rPr lang="zh-CN" altLang="en-US" sz="1000" dirty="0"/>
              <a:t>分钟</a:t>
            </a:r>
            <a:endParaRPr lang="en-US" sz="1000" dirty="0">
              <a:latin typeface="Futura Condensed"/>
              <a:cs typeface="Futura Condensed"/>
            </a:endParaRPr>
          </a:p>
        </p:txBody>
      </p:sp>
      <p:pic>
        <p:nvPicPr>
          <p:cNvPr id="111" name="Picture 110" descr="15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6933" y="1754376"/>
            <a:ext cx="324022" cy="324022"/>
          </a:xfrm>
          <a:prstGeom prst="rect">
            <a:avLst/>
          </a:prstGeom>
        </p:spPr>
      </p:pic>
      <p:sp>
        <p:nvSpPr>
          <p:cNvPr id="3" name="Slide Number Placeholder 2"/>
          <p:cNvSpPr>
            <a:spLocks noGrp="1"/>
          </p:cNvSpPr>
          <p:nvPr>
            <p:ph type="sldNum" sz="quarter" idx="12"/>
          </p:nvPr>
        </p:nvSpPr>
        <p:spPr>
          <a:xfrm>
            <a:off x="142398" y="9519711"/>
            <a:ext cx="1813560" cy="535517"/>
          </a:xfrm>
        </p:spPr>
        <p:txBody>
          <a:bodyPr/>
          <a:lstStyle/>
          <a:p>
            <a:r>
              <a:rPr lang="en-US" dirty="0" smtClean="0"/>
              <a:t>20</a:t>
            </a:r>
            <a:endParaRPr lang="en-US" dirty="0"/>
          </a:p>
        </p:txBody>
      </p:sp>
      <p:grpSp>
        <p:nvGrpSpPr>
          <p:cNvPr id="44" name="Group 48"/>
          <p:cNvGrpSpPr/>
          <p:nvPr/>
        </p:nvGrpSpPr>
        <p:grpSpPr>
          <a:xfrm>
            <a:off x="551130" y="0"/>
            <a:ext cx="493777" cy="2760948"/>
            <a:chOff x="551129" y="0"/>
            <a:chExt cx="493776" cy="2791968"/>
          </a:xfrm>
        </p:grpSpPr>
        <p:pic>
          <p:nvPicPr>
            <p:cNvPr id="48" name="Picture 49" descr="Unit0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49" name="TextBox 48"/>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a:t>
              </a:r>
              <a:r>
                <a:rPr lang="en-US" sz="2000" dirty="0" smtClean="0">
                  <a:solidFill>
                    <a:schemeClr val="bg1"/>
                  </a:solidFill>
                  <a:latin typeface="+mn-ea"/>
                  <a:cs typeface="Futura Condensed"/>
                </a:rPr>
                <a:t>0 </a:t>
              </a:r>
              <a:r>
                <a:rPr lang="zh-CN" altLang="en-US" sz="2000" dirty="0" smtClean="0">
                  <a:solidFill>
                    <a:schemeClr val="bg1"/>
                  </a:solidFill>
                  <a:latin typeface="+mn-ea"/>
                  <a:cs typeface="Futura Condensed"/>
                </a:rPr>
                <a:t>准备</a:t>
              </a:r>
              <a:r>
                <a:rPr lang="zh-CN" altLang="en-US" sz="2000" dirty="0">
                  <a:solidFill>
                    <a:schemeClr val="bg1"/>
                  </a:solidFill>
                  <a:latin typeface="+mn-ea"/>
                  <a:cs typeface="Futura Condensed"/>
                </a:rPr>
                <a:t>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2285710"/>
            <a:ext cx="7613574" cy="479583"/>
            <a:chOff x="176378" y="2285710"/>
            <a:chExt cx="7613574" cy="479583"/>
          </a:xfrm>
        </p:grpSpPr>
        <p:sp>
          <p:nvSpPr>
            <p:cNvPr id="26" name="Rectangle 13"/>
            <p:cNvSpPr/>
            <p:nvPr/>
          </p:nvSpPr>
          <p:spPr>
            <a:xfrm flipH="1">
              <a:off x="176378" y="2285710"/>
              <a:ext cx="761357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27" name="TextBox 26"/>
            <p:cNvSpPr txBox="1"/>
            <p:nvPr/>
          </p:nvSpPr>
          <p:spPr>
            <a:xfrm flipH="1">
              <a:off x="452118" y="2303628"/>
              <a:ext cx="2110950" cy="461665"/>
            </a:xfrm>
            <a:prstGeom prst="rect">
              <a:avLst/>
            </a:prstGeom>
            <a:noFill/>
          </p:spPr>
          <p:txBody>
            <a:bodyPr wrap="square" rtlCol="0" anchor="ctr" anchorCtr="0">
              <a:spAutoFit/>
            </a:bodyPr>
            <a:lstStyle/>
            <a:p>
              <a:r>
                <a:rPr lang="zh-CN" altLang="en-US" sz="2400" dirty="0">
                  <a:solidFill>
                    <a:schemeClr val="bg1"/>
                  </a:solidFill>
                </a:rPr>
                <a:t>大</a:t>
              </a:r>
              <a:r>
                <a:rPr lang="zh-CN" altLang="en-US" sz="2400" dirty="0" smtClean="0">
                  <a:solidFill>
                    <a:schemeClr val="bg1"/>
                  </a:solidFill>
                </a:rPr>
                <a:t>创见</a:t>
              </a:r>
              <a:endParaRPr lang="en-US" sz="2400" dirty="0">
                <a:solidFill>
                  <a:schemeClr val="bg1"/>
                </a:solidFill>
                <a:latin typeface="Futura Condensed"/>
                <a:cs typeface="Futura Condensed"/>
              </a:endParaRPr>
            </a:p>
          </p:txBody>
        </p:sp>
      </p:grpSp>
      <p:sp>
        <p:nvSpPr>
          <p:cNvPr id="47" name="TextBox 46"/>
          <p:cNvSpPr txBox="1"/>
          <p:nvPr/>
        </p:nvSpPr>
        <p:spPr>
          <a:xfrm>
            <a:off x="476485" y="3163570"/>
            <a:ext cx="3130069" cy="3538220"/>
          </a:xfrm>
          <a:prstGeom prst="rect">
            <a:avLst/>
          </a:prstGeom>
          <a:noFill/>
          <a:ln w="6350" cmpd="sng">
            <a:noFill/>
            <a:prstDash val="dash"/>
          </a:ln>
        </p:spPr>
        <p:txBody>
          <a:bodyPr wrap="square" rtlCol="0">
            <a:spAutoFit/>
          </a:bodyPr>
          <a:lstStyle/>
          <a:p>
            <a:r>
              <a:rPr lang="zh-CN" altLang="en-US" sz="1400" dirty="0" smtClean="0"/>
              <a:t>当</a:t>
            </a:r>
            <a:r>
              <a:rPr lang="zh-CN" altLang="en-US" sz="1400" dirty="0"/>
              <a:t>我们和老师们分享这本书的草稿时，最常见的第一反应是：“第 </a:t>
            </a:r>
            <a:r>
              <a:rPr lang="en-US" altLang="zh-CN" sz="1400" dirty="0"/>
              <a:t>0 </a:t>
            </a:r>
            <a:r>
              <a:rPr lang="zh-CN" altLang="en-US" sz="1400" dirty="0"/>
              <a:t>单元</a:t>
            </a:r>
            <a:r>
              <a:rPr lang="en-US" altLang="zh-CN" sz="1400" dirty="0"/>
              <a:t>?</a:t>
            </a:r>
            <a:r>
              <a:rPr lang="zh-CN" altLang="en-US" sz="1400" dirty="0"/>
              <a:t>为何是第 </a:t>
            </a:r>
            <a:r>
              <a:rPr lang="en-US" altLang="zh-CN" sz="1400" dirty="0"/>
              <a:t>0 </a:t>
            </a:r>
            <a:r>
              <a:rPr lang="zh-CN" altLang="en-US" sz="1400" dirty="0"/>
              <a:t>单元？</a:t>
            </a:r>
            <a:r>
              <a:rPr lang="zh-CN" altLang="en-US" sz="1400" dirty="0" smtClean="0"/>
              <a:t>”</a:t>
            </a:r>
            <a:endParaRPr lang="en-US" sz="1400" dirty="0" smtClean="0">
              <a:solidFill>
                <a:srgbClr val="000000"/>
              </a:solidFill>
              <a:latin typeface="Futura Condensed"/>
              <a:cs typeface="Futura Condensed"/>
            </a:endParaRPr>
          </a:p>
          <a:p>
            <a:pPr algn="just"/>
            <a:endParaRPr lang="en-US" sz="1400" dirty="0">
              <a:solidFill>
                <a:srgbClr val="000000"/>
              </a:solidFill>
              <a:latin typeface="Futura Condensed"/>
              <a:cs typeface="Futura Condensed"/>
            </a:endParaRPr>
          </a:p>
          <a:p>
            <a:r>
              <a:rPr lang="zh-CN" altLang="en-US" sz="1400" dirty="0"/>
              <a:t>我们想传达的是这是一个做准备的单元，帮助你打造一个创作、个性化、</a:t>
            </a:r>
            <a:endParaRPr lang="zh-CN" altLang="en-US" sz="1400" dirty="0"/>
          </a:p>
          <a:p>
            <a:r>
              <a:rPr lang="zh-CN" altLang="en-US" sz="1400" dirty="0"/>
              <a:t>分享和反思的创意计算的学习氛围</a:t>
            </a:r>
            <a:r>
              <a:rPr lang="zh-CN" altLang="en-US" sz="1400" dirty="0" smtClean="0"/>
              <a:t>。我们支持这种类型的学习文化的决心将会在整个指南中得到体现。</a:t>
            </a:r>
            <a:endParaRPr lang="en-US" altLang="zh-CN" sz="1400" dirty="0" smtClean="0"/>
          </a:p>
          <a:p>
            <a:endParaRPr lang="en-US" sz="1400" dirty="0">
              <a:solidFill>
                <a:srgbClr val="000000"/>
              </a:solidFill>
              <a:latin typeface="Futura Condensed"/>
              <a:cs typeface="Futura Condensed"/>
            </a:endParaRPr>
          </a:p>
          <a:p>
            <a:r>
              <a:rPr lang="zh-CN" altLang="en-US" sz="1400" dirty="0"/>
              <a:t>创意计算的学习有智力的一面，其中包含一系列计算概念和实践。它</a:t>
            </a:r>
            <a:endParaRPr lang="zh-CN" altLang="en-US" sz="1400" dirty="0"/>
          </a:p>
          <a:p>
            <a:r>
              <a:rPr lang="zh-CN" altLang="en-US" sz="1400" dirty="0"/>
              <a:t>也有物理的一面，其中包括借助桌、椅、电脑的摆放鼓励和他人沟通交流。</a:t>
            </a:r>
            <a:r>
              <a:rPr lang="zh-CN" altLang="en-US" sz="1400" dirty="0" smtClean="0"/>
              <a:t>最重要</a:t>
            </a:r>
            <a:r>
              <a:rPr lang="zh-CN" altLang="en-US" sz="1400" dirty="0"/>
              <a:t>的是创意计算有情感的一面，目的在于培养自信和无畏精神。</a:t>
            </a:r>
            <a:endParaRPr lang="en-US" sz="1400" dirty="0">
              <a:solidFill>
                <a:srgbClr val="000000"/>
              </a:solidFill>
              <a:latin typeface="Futura Condensed"/>
              <a:cs typeface="Futura Condensed"/>
            </a:endParaRPr>
          </a:p>
        </p:txBody>
      </p:sp>
      <p:sp>
        <p:nvSpPr>
          <p:cNvPr id="88" name="Oval Callout 87"/>
          <p:cNvSpPr/>
          <p:nvPr/>
        </p:nvSpPr>
        <p:spPr>
          <a:xfrm rot="631125">
            <a:off x="3767013" y="2978734"/>
            <a:ext cx="3726456" cy="3591135"/>
          </a:xfrm>
          <a:prstGeom prst="wedgeEllipseCallout">
            <a:avLst>
              <a:gd name="adj1" fmla="val -40370"/>
              <a:gd name="adj2" fmla="val 54941"/>
            </a:avLst>
          </a:prstGeom>
          <a:noFill/>
          <a:ln w="9525" cmpd="sng">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just"/>
            <a:endParaRPr lang="en-US" sz="1200" dirty="0" smtClean="0">
              <a:solidFill>
                <a:schemeClr val="tx1"/>
              </a:solidFill>
              <a:latin typeface="Futura Condensed"/>
              <a:cs typeface="Futura Condensed"/>
            </a:endParaRPr>
          </a:p>
          <a:p>
            <a:r>
              <a:rPr lang="zh-CN" altLang="en-US" sz="1200" dirty="0">
                <a:solidFill>
                  <a:schemeClr val="tx1"/>
                </a:solidFill>
              </a:rPr>
              <a:t>“教室里的学习文化或学习氛围太重要了。从第一天就应该开始</a:t>
            </a:r>
            <a:r>
              <a:rPr lang="en-US" altLang="zh-CN" sz="1200" dirty="0">
                <a:solidFill>
                  <a:schemeClr val="tx1"/>
                </a:solidFill>
              </a:rPr>
              <a:t>——</a:t>
            </a:r>
            <a:r>
              <a:rPr lang="zh-CN" altLang="en-US" sz="1200" dirty="0">
                <a:solidFill>
                  <a:schemeClr val="tx1"/>
                </a:solidFill>
              </a:rPr>
              <a:t>要让孩子们认识到他们将会犯错误，我会让他们做很难的的事。我总是一开始就让他们明白这点。刚开始时他们会不愿意，因为他们想要成功。任何人，即便是大人也不喜欢失败，不喜欢犯错。但我觉得重要的是，孩子们应该学会当碰到困难时不该放弃或哭鼻子，应该考虑如何解决问题或寻求帮助。没理由崩溃或放弃，要坚持！ </a:t>
            </a:r>
            <a:endParaRPr lang="zh-CN" altLang="en-US" sz="1200" dirty="0">
              <a:solidFill>
                <a:schemeClr val="tx1"/>
              </a:solidFill>
            </a:endParaRPr>
          </a:p>
          <a:p>
            <a:r>
              <a:rPr lang="zh-CN" altLang="en-US" sz="1200" dirty="0">
                <a:solidFill>
                  <a:schemeClr val="tx1"/>
                </a:solidFill>
              </a:rPr>
              <a:t>                          </a:t>
            </a:r>
            <a:r>
              <a:rPr lang="en-US" altLang="zh-CN" sz="1200" dirty="0">
                <a:solidFill>
                  <a:schemeClr val="tx1"/>
                </a:solidFill>
              </a:rPr>
              <a:t>—— TS, </a:t>
            </a:r>
            <a:r>
              <a:rPr lang="zh-CN" altLang="en-US" sz="1200" dirty="0">
                <a:solidFill>
                  <a:schemeClr val="tx1"/>
                </a:solidFill>
              </a:rPr>
              <a:t>小学老师”</a:t>
            </a:r>
            <a:endParaRPr lang="en-US" sz="1200" dirty="0">
              <a:solidFill>
                <a:schemeClr val="tx1"/>
              </a:solidFill>
              <a:latin typeface="Futura Condensed"/>
              <a:cs typeface="Futura Condensed"/>
            </a:endParaRP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 Condensed"/>
                <a:cs typeface="Futura Condensed"/>
              </a:rPr>
              <a:t>UNIT </a:t>
            </a:r>
            <a:r>
              <a:rPr lang="en-US" sz="5300" dirty="0">
                <a:latin typeface="Futura Condensed"/>
                <a:cs typeface="Futura Condensed"/>
              </a:rPr>
              <a:t>0</a:t>
            </a:r>
            <a:endParaRPr lang="en-US" sz="5300" dirty="0" smtClean="0">
              <a:latin typeface="Futura Condensed"/>
              <a:cs typeface="Futura Condensed"/>
            </a:endParaRPr>
          </a:p>
          <a:p>
            <a:r>
              <a:rPr lang="zh-CN" altLang="en-US" sz="5400" dirty="0" smtClean="0"/>
              <a:t>概述</a:t>
            </a:r>
            <a:endParaRPr lang="en-US" sz="5300" dirty="0">
              <a:latin typeface="Futura Condensed"/>
              <a:cs typeface="Futura Condensed"/>
            </a:endParaRPr>
          </a:p>
        </p:txBody>
      </p:sp>
      <p:grpSp>
        <p:nvGrpSpPr>
          <p:cNvPr id="20" name="Group 19"/>
          <p:cNvGrpSpPr/>
          <p:nvPr/>
        </p:nvGrpSpPr>
        <p:grpSpPr>
          <a:xfrm>
            <a:off x="4127947" y="8719243"/>
            <a:ext cx="3307404" cy="1241648"/>
            <a:chOff x="4023935" y="8555725"/>
            <a:chExt cx="3307404" cy="1241648"/>
          </a:xfrm>
        </p:grpSpPr>
        <p:grpSp>
          <p:nvGrpSpPr>
            <p:cNvPr id="7" name="Group 6"/>
            <p:cNvGrpSpPr/>
            <p:nvPr/>
          </p:nvGrpSpPr>
          <p:grpSpPr>
            <a:xfrm>
              <a:off x="4023935" y="8555725"/>
              <a:ext cx="3307404" cy="1241648"/>
              <a:chOff x="11663738" y="7649002"/>
              <a:chExt cx="3307404" cy="1241648"/>
            </a:xfrm>
          </p:grpSpPr>
          <p:sp>
            <p:nvSpPr>
              <p:cNvPr id="62" name="TextBox 61"/>
              <p:cNvSpPr txBox="1"/>
              <p:nvPr/>
            </p:nvSpPr>
            <p:spPr>
              <a:xfrm>
                <a:off x="11663738" y="7953390"/>
                <a:ext cx="3186578" cy="937260"/>
              </a:xfrm>
              <a:prstGeom prst="rect">
                <a:avLst/>
              </a:prstGeom>
              <a:noFill/>
              <a:ln w="6350" cmpd="sng">
                <a:noFill/>
                <a:prstDash val="dash"/>
              </a:ln>
            </p:spPr>
            <p:txBody>
              <a:bodyPr wrap="square" numCol="1" rtlCol="0">
                <a:spAutoFit/>
              </a:bodyPr>
              <a:lstStyle/>
              <a:p>
                <a:r>
                  <a:rPr lang="en-US" altLang="zh-CN" sz="1100" dirty="0" smtClean="0"/>
                  <a:t>+  </a:t>
                </a:r>
                <a:r>
                  <a:rPr lang="zh-CN" altLang="en-US" sz="1100" dirty="0" smtClean="0"/>
                  <a:t>和 </a:t>
                </a:r>
                <a:r>
                  <a:rPr lang="en-US" sz="1100" dirty="0"/>
                  <a:t>IT </a:t>
                </a:r>
                <a:r>
                  <a:rPr lang="zh-CN" altLang="en-US" sz="1100" dirty="0"/>
                  <a:t>部门协调，确保电脑可连接到 </a:t>
                </a:r>
                <a:r>
                  <a:rPr lang="en-US" altLang="zh-CN" sz="1100" dirty="0">
                    <a:hlinkClick r:id="rId1" action="ppaction://hlinkfile"/>
                  </a:rPr>
                  <a:t>CodeLab </a:t>
                </a:r>
                <a:r>
                  <a:rPr lang="zh-CN" altLang="en-US" sz="1100" dirty="0">
                    <a:hlinkClick r:id="rId1" action="ppaction://hlinkfile"/>
                  </a:rPr>
                  <a:t>社区官网</a:t>
                </a:r>
                <a:endParaRPr lang="zh-CN" altLang="en-US" sz="1100" dirty="0"/>
              </a:p>
              <a:p>
                <a:r>
                  <a:rPr lang="en-US" altLang="zh-CN" sz="1100" dirty="0"/>
                  <a:t>+</a:t>
                </a:r>
                <a:r>
                  <a:rPr lang="en-US" altLang="zh-CN" sz="1100" dirty="0" smtClean="0"/>
                  <a:t>  </a:t>
                </a:r>
                <a:r>
                  <a:rPr lang="zh-CN" altLang="en-US" sz="1100" dirty="0" smtClean="0"/>
                  <a:t>没</a:t>
                </a:r>
                <a:r>
                  <a:rPr lang="zh-CN" altLang="en-US" sz="1100" dirty="0"/>
                  <a:t>网络连接？可以下载离线版本</a:t>
                </a:r>
                <a:endParaRPr lang="zh-CN" altLang="en-US" sz="1100" dirty="0"/>
              </a:p>
              <a:p>
                <a:r>
                  <a:rPr lang="en-US" sz="1100" dirty="0">
                    <a:latin typeface="Futura Condensed"/>
                    <a:cs typeface="Futura Condensed"/>
                    <a:hlinkClick r:id="rId2" action="ppaction://hlinkfile"/>
                  </a:rPr>
                  <a:t>https://www.codelab.club/blog/2020/08/20/tools</a:t>
                </a:r>
                <a:endParaRPr lang="en-US" sz="1100" dirty="0">
                  <a:latin typeface="Futura Condensed"/>
                  <a:cs typeface="Futura Condensed"/>
                </a:endParaRPr>
              </a:p>
            </p:txBody>
          </p:sp>
          <p:sp>
            <p:nvSpPr>
              <p:cNvPr id="63" name="TextBox 62"/>
              <p:cNvSpPr txBox="1"/>
              <p:nvPr/>
            </p:nvSpPr>
            <p:spPr>
              <a:xfrm>
                <a:off x="11663738" y="7649002"/>
                <a:ext cx="3307404" cy="307777"/>
              </a:xfrm>
              <a:prstGeom prst="rect">
                <a:avLst/>
              </a:prstGeom>
              <a:noFill/>
              <a:ln>
                <a:noFill/>
              </a:ln>
            </p:spPr>
            <p:txBody>
              <a:bodyPr wrap="square" rtlCol="0">
                <a:spAutoFit/>
              </a:bodyPr>
              <a:lstStyle/>
              <a:p>
                <a:r>
                  <a:rPr lang="zh-CN" altLang="en-US" sz="1400" dirty="0"/>
                  <a:t>备注</a:t>
                </a:r>
                <a:r>
                  <a:rPr lang="zh-CN" altLang="en-US" sz="1400" dirty="0" smtClean="0"/>
                  <a:t>说明</a:t>
                </a:r>
                <a:endParaRPr lang="en-US" sz="1400" dirty="0">
                  <a:latin typeface="Futura Condensed"/>
                  <a:cs typeface="Futura Condensed"/>
                </a:endParaRPr>
              </a:p>
            </p:txBody>
          </p:sp>
        </p:grpSp>
        <p:cxnSp>
          <p:nvCxnSpPr>
            <p:cNvPr id="86" name="Straight Connector 85"/>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127947" y="7550993"/>
            <a:ext cx="3307404" cy="1203252"/>
            <a:chOff x="4127947" y="7437357"/>
            <a:chExt cx="3307404" cy="1376939"/>
          </a:xfrm>
        </p:grpSpPr>
        <p:grpSp>
          <p:nvGrpSpPr>
            <p:cNvPr id="18" name="Group 17"/>
            <p:cNvGrpSpPr/>
            <p:nvPr/>
          </p:nvGrpSpPr>
          <p:grpSpPr>
            <a:xfrm>
              <a:off x="4127947" y="7437357"/>
              <a:ext cx="3307404" cy="1376939"/>
              <a:chOff x="4127947" y="7666859"/>
              <a:chExt cx="3307404" cy="1376939"/>
            </a:xfrm>
          </p:grpSpPr>
          <p:sp>
            <p:nvSpPr>
              <p:cNvPr id="57" name="TextBox 56"/>
              <p:cNvSpPr txBox="1"/>
              <p:nvPr/>
            </p:nvSpPr>
            <p:spPr>
              <a:xfrm>
                <a:off x="4127947" y="7971246"/>
                <a:ext cx="3117153" cy="1072552"/>
              </a:xfrm>
              <a:prstGeom prst="rect">
                <a:avLst/>
              </a:prstGeom>
              <a:noFill/>
              <a:ln w="6350" cmpd="sng">
                <a:noFill/>
                <a:prstDash val="dash"/>
              </a:ln>
            </p:spPr>
            <p:txBody>
              <a:bodyPr wrap="square" numCol="2" rtlCol="0">
                <a:spAutoFit/>
              </a:bodyPr>
              <a:lstStyle/>
              <a:p>
                <a:r>
                  <a:rPr lang="en-US" altLang="zh-CN" sz="1100" dirty="0" smtClean="0"/>
                  <a:t>+  </a:t>
                </a:r>
                <a:r>
                  <a:rPr lang="zh-CN" altLang="en-US" sz="1100" dirty="0" smtClean="0"/>
                  <a:t>个人</a:t>
                </a:r>
                <a:r>
                  <a:rPr lang="zh-CN" altLang="en-US" sz="1100" dirty="0"/>
                  <a:t>资料</a:t>
                </a:r>
                <a:r>
                  <a:rPr lang="zh-CN" altLang="en-US" sz="1100" dirty="0" smtClean="0"/>
                  <a:t>编辑器</a:t>
                </a:r>
                <a:endParaRPr lang="en-US" altLang="zh-CN" sz="1100" dirty="0" smtClean="0"/>
              </a:p>
              <a:p>
                <a:r>
                  <a:rPr lang="en-US" altLang="zh-CN" sz="1100" dirty="0" smtClean="0"/>
                  <a:t>+  </a:t>
                </a:r>
                <a:r>
                  <a:rPr lang="zh-CN" altLang="en-US" sz="1100" dirty="0" smtClean="0"/>
                  <a:t>项目页面</a:t>
                </a:r>
                <a:endParaRPr lang="en-US" altLang="zh-CN" sz="1100" dirty="0" smtClean="0"/>
              </a:p>
              <a:p>
                <a:r>
                  <a:rPr lang="en-US" altLang="zh-CN" sz="1100" dirty="0" smtClean="0"/>
                  <a:t>+  </a:t>
                </a:r>
                <a:r>
                  <a:rPr lang="zh-CN" altLang="en-US" sz="1100" dirty="0" smtClean="0"/>
                  <a:t>工作室</a:t>
                </a:r>
                <a:endParaRPr lang="zh-CN" altLang="en-US" sz="1100" dirty="0" smtClean="0"/>
              </a:p>
              <a:p>
                <a:r>
                  <a:rPr lang="en-US" altLang="zh-CN" sz="1100" dirty="0" smtClean="0">
                    <a:sym typeface="+mn-ea"/>
                  </a:rPr>
                  <a:t>+  </a:t>
                </a:r>
                <a:r>
                  <a:rPr lang="zh-CN" altLang="en-US" sz="1100" dirty="0" smtClean="0">
                    <a:sym typeface="+mn-ea"/>
                  </a:rPr>
                  <a:t>点评小组</a:t>
                </a:r>
                <a:endParaRPr lang="en-US" altLang="zh-CN" sz="1100" dirty="0" smtClean="0"/>
              </a:p>
              <a:p>
                <a:r>
                  <a:rPr lang="en-US" altLang="zh-CN" sz="1100" dirty="0" smtClean="0"/>
                  <a:t>+  </a:t>
                </a:r>
                <a:r>
                  <a:rPr lang="zh-CN" altLang="en-US" sz="1100" dirty="0" smtClean="0"/>
                  <a:t>红</a:t>
                </a:r>
                <a:r>
                  <a:rPr lang="zh-CN" altLang="en-US" sz="1100" dirty="0"/>
                  <a:t>、黄、</a:t>
                </a:r>
                <a:r>
                  <a:rPr lang="zh-CN" altLang="en-US" sz="1100" dirty="0" smtClean="0"/>
                  <a:t>绿</a:t>
                </a:r>
                <a:endParaRPr lang="en-US" sz="1100" dirty="0" smtClean="0">
                  <a:latin typeface="Futura Condensed"/>
                  <a:cs typeface="Futura Condensed"/>
                </a:endParaRPr>
              </a:p>
            </p:txBody>
          </p:sp>
          <p:sp>
            <p:nvSpPr>
              <p:cNvPr id="76" name="TextBox 75"/>
              <p:cNvSpPr txBox="1"/>
              <p:nvPr/>
            </p:nvSpPr>
            <p:spPr>
              <a:xfrm>
                <a:off x="4127947" y="7666859"/>
                <a:ext cx="3307404" cy="307777"/>
              </a:xfrm>
              <a:prstGeom prst="rect">
                <a:avLst/>
              </a:prstGeom>
              <a:noFill/>
              <a:ln>
                <a:noFill/>
              </a:ln>
            </p:spPr>
            <p:txBody>
              <a:bodyPr wrap="square" rtlCol="0">
                <a:spAutoFit/>
              </a:bodyPr>
              <a:lstStyle/>
              <a:p>
                <a:r>
                  <a:rPr lang="zh-CN" altLang="en-US" sz="1400" dirty="0"/>
                  <a:t>关键词，概念 </a:t>
                </a:r>
                <a:r>
                  <a:rPr lang="en-US" altLang="zh-CN" sz="1400" dirty="0"/>
                  <a:t>&amp;</a:t>
                </a:r>
                <a:r>
                  <a:rPr lang="zh-CN" altLang="en-US" sz="1400" dirty="0"/>
                  <a:t>案例</a:t>
                </a:r>
                <a:endParaRPr lang="en-US" sz="1400" dirty="0">
                  <a:latin typeface="Futura Condensed"/>
                  <a:cs typeface="Futura Condensed"/>
                </a:endParaRPr>
              </a:p>
            </p:txBody>
          </p:sp>
        </p:grpSp>
        <p:cxnSp>
          <p:nvCxnSpPr>
            <p:cNvPr id="32" name="Straight Connector 31"/>
            <p:cNvCxnSpPr/>
            <p:nvPr/>
          </p:nvCxnSpPr>
          <p:spPr>
            <a:xfrm>
              <a:off x="4204147" y="7738841"/>
              <a:ext cx="310861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76485" y="7550991"/>
            <a:ext cx="3307404" cy="1576090"/>
            <a:chOff x="375350" y="7667820"/>
            <a:chExt cx="3307404" cy="1576090"/>
          </a:xfrm>
        </p:grpSpPr>
        <p:sp>
          <p:nvSpPr>
            <p:cNvPr id="49" name="TextBox 48"/>
            <p:cNvSpPr txBox="1"/>
            <p:nvPr/>
          </p:nvSpPr>
          <p:spPr>
            <a:xfrm>
              <a:off x="375350" y="7667820"/>
              <a:ext cx="3307404" cy="307777"/>
            </a:xfrm>
            <a:prstGeom prst="rect">
              <a:avLst/>
            </a:prstGeom>
            <a:noFill/>
          </p:spPr>
          <p:txBody>
            <a:bodyPr wrap="square" rtlCol="0">
              <a:spAutoFit/>
            </a:bodyPr>
            <a:lstStyle/>
            <a:p>
              <a:r>
                <a:rPr lang="zh-CN" altLang="en-US" sz="1400" dirty="0"/>
                <a:t>学习目标</a:t>
              </a:r>
              <a:endParaRPr lang="en-US" sz="1400" dirty="0">
                <a:latin typeface="Futura Condensed"/>
                <a:cs typeface="Futura Condensed"/>
              </a:endParaRPr>
            </a:p>
          </p:txBody>
        </p:sp>
        <p:sp>
          <p:nvSpPr>
            <p:cNvPr id="50" name="TextBox 49"/>
            <p:cNvSpPr txBox="1"/>
            <p:nvPr/>
          </p:nvSpPr>
          <p:spPr>
            <a:xfrm>
              <a:off x="375350" y="7967560"/>
              <a:ext cx="3231204" cy="1276350"/>
            </a:xfrm>
            <a:prstGeom prst="rect">
              <a:avLst/>
            </a:prstGeom>
            <a:noFill/>
            <a:ln w="6350" cmpd="sng">
              <a:noFill/>
              <a:prstDash val="dash"/>
            </a:ln>
          </p:spPr>
          <p:txBody>
            <a:bodyPr wrap="square" rtlCol="0">
              <a:spAutoFit/>
            </a:bodyPr>
            <a:lstStyle/>
            <a:p>
              <a:r>
                <a:rPr lang="zh-CN" altLang="en-US" sz="1100" dirty="0"/>
                <a:t>学生们会</a:t>
              </a:r>
              <a:r>
                <a:rPr lang="zh-CN" altLang="en-US" sz="1100" dirty="0" smtClean="0"/>
                <a:t>：</a:t>
              </a:r>
              <a:endParaRPr lang="en-US" altLang="zh-CN" sz="1100" dirty="0" smtClean="0"/>
            </a:p>
            <a:p>
              <a:pPr marL="171450" indent="-171450">
                <a:buFont typeface="Calibri" panose="020F0502020204030204" pitchFamily="34" charset="0"/>
                <a:buChar char="+"/>
              </a:pPr>
              <a:r>
                <a:rPr lang="zh-CN" altLang="en-US" sz="1100" dirty="0" smtClean="0"/>
                <a:t>在 </a:t>
              </a:r>
              <a:r>
                <a:rPr lang="en-US" sz="1100" dirty="0"/>
                <a:t>Scratch </a:t>
              </a:r>
              <a:r>
                <a:rPr lang="zh-CN" altLang="en-US" sz="1100" dirty="0"/>
                <a:t>平台上接触到计算机创作的概念</a:t>
              </a:r>
              <a:endParaRPr lang="zh-CN" altLang="en-US" sz="1100" dirty="0"/>
            </a:p>
            <a:p>
              <a:pPr marL="171450" indent="-171450">
                <a:buFont typeface="Calibri" panose="020F0502020204030204" pitchFamily="34" charset="0"/>
                <a:buChar char="+"/>
              </a:pPr>
              <a:r>
                <a:rPr lang="zh-CN" altLang="en-US" sz="1100" dirty="0" smtClean="0"/>
                <a:t>想象</a:t>
              </a:r>
              <a:r>
                <a:rPr lang="zh-CN" altLang="en-US" sz="1100" dirty="0"/>
                <a:t>他们自己的 </a:t>
              </a:r>
              <a:r>
                <a:rPr lang="en-US" sz="1100" dirty="0"/>
                <a:t>Scratch </a:t>
              </a:r>
              <a:r>
                <a:rPr lang="zh-CN" altLang="en-US" sz="1100" dirty="0"/>
                <a:t>作品的创作可能性</a:t>
              </a:r>
              <a:endParaRPr lang="zh-CN" altLang="en-US" sz="1100" dirty="0"/>
            </a:p>
            <a:p>
              <a:pPr marL="171450" indent="-171450">
                <a:buFont typeface="Calibri" panose="020F0502020204030204" pitchFamily="34" charset="0"/>
                <a:buChar char="+"/>
              </a:pPr>
              <a:r>
                <a:rPr lang="zh-CN" altLang="en-US" sz="1100" dirty="0" smtClean="0"/>
                <a:t>熟悉</a:t>
              </a:r>
              <a:r>
                <a:rPr lang="zh-CN" altLang="en-US" sz="1100" dirty="0"/>
                <a:t>那些对创作有帮助的</a:t>
              </a:r>
              <a:r>
                <a:rPr lang="zh-CN" altLang="en-US" sz="1100" dirty="0" smtClean="0"/>
                <a:t>资源</a:t>
              </a:r>
              <a:endParaRPr lang="en-US" altLang="zh-CN" sz="1100" dirty="0" smtClean="0"/>
            </a:p>
            <a:p>
              <a:pPr marL="171450" indent="-171450">
                <a:buFont typeface="Calibri" panose="020F0502020204030204" pitchFamily="34" charset="0"/>
                <a:buChar char="+"/>
              </a:pPr>
              <a:r>
                <a:rPr lang="zh-CN" altLang="en-US" sz="1100" dirty="0" smtClean="0"/>
                <a:t>做好</a:t>
              </a:r>
              <a:r>
                <a:rPr lang="zh-CN" altLang="en-US" sz="1100" dirty="0"/>
                <a:t>创作 </a:t>
              </a:r>
              <a:r>
                <a:rPr lang="en-US" altLang="zh-CN" sz="1100" dirty="0"/>
                <a:t>Scratch </a:t>
              </a:r>
              <a:r>
                <a:rPr lang="zh-CN" altLang="en-US" sz="1100" dirty="0"/>
                <a:t>项目的准备（注册 </a:t>
              </a:r>
              <a:r>
                <a:rPr lang="en-US" altLang="zh-CN" sz="1100" dirty="0"/>
                <a:t>Scratch </a:t>
              </a:r>
              <a:r>
                <a:rPr lang="zh-CN" altLang="en-US" sz="1100" dirty="0"/>
                <a:t>账号，浏览 </a:t>
              </a:r>
              <a:r>
                <a:rPr lang="en-US" altLang="zh-CN" sz="1100" dirty="0"/>
                <a:t>Scratch </a:t>
              </a:r>
              <a:r>
                <a:rPr lang="zh-CN" altLang="en-US" sz="1100" dirty="0"/>
                <a:t>工作室，创建设计日志</a:t>
              </a:r>
              <a:r>
                <a:rPr lang="zh-CN" altLang="en-US" sz="1100" dirty="0" smtClean="0"/>
                <a:t>，成立</a:t>
              </a:r>
              <a:r>
                <a:rPr lang="zh-CN" altLang="en-US" sz="1100" dirty="0"/>
                <a:t>点评小组）</a:t>
              </a:r>
              <a:endParaRPr lang="en-US" altLang="zh-CN" sz="1100" dirty="0" smtClean="0"/>
            </a:p>
          </p:txBody>
        </p:sp>
        <p:cxnSp>
          <p:nvCxnSpPr>
            <p:cNvPr id="51" name="Straight Connector 50"/>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t>8</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flipH="1">
            <a:off x="448729" y="1968137"/>
            <a:ext cx="2776169" cy="829945"/>
          </a:xfrm>
          <a:prstGeom prst="rect">
            <a:avLst/>
          </a:prstGeom>
          <a:noFill/>
        </p:spPr>
        <p:txBody>
          <a:bodyPr wrap="square" rtlCol="0" anchor="ctr" anchorCtr="0">
            <a:spAutoFit/>
          </a:bodyPr>
          <a:lstStyle/>
          <a:p>
            <a:r>
              <a:rPr lang="en-US" sz="2400" dirty="0" smtClean="0">
                <a:solidFill>
                  <a:schemeClr val="bg1"/>
                </a:solidFill>
                <a:latin typeface="Futura Condensed"/>
                <a:cs typeface="Futura Condensed"/>
              </a:rPr>
              <a:t>PROJECT FEEDBACK</a:t>
            </a:r>
            <a:endParaRPr lang="en-US" sz="2400" dirty="0">
              <a:solidFill>
                <a:schemeClr val="bg1"/>
              </a:solidFill>
              <a:latin typeface="Futura Condensed"/>
              <a:cs typeface="Futura Condensed"/>
            </a:endParaRPr>
          </a:p>
        </p:txBody>
      </p:sp>
      <p:sp>
        <p:nvSpPr>
          <p:cNvPr id="89" name="TextBox 88"/>
          <p:cNvSpPr txBox="1"/>
          <p:nvPr/>
        </p:nvSpPr>
        <p:spPr>
          <a:xfrm>
            <a:off x="447989" y="8246847"/>
            <a:ext cx="6942716" cy="1090295"/>
          </a:xfrm>
          <a:prstGeom prst="rect">
            <a:avLst/>
          </a:prstGeom>
          <a:noFill/>
          <a:ln w="6350" cmpd="sng">
            <a:noFill/>
            <a:prstDash val="dash"/>
          </a:ln>
        </p:spPr>
        <p:txBody>
          <a:bodyPr wrap="square" tIns="91440" bIns="91440" rtlCol="0" anchor="ctr" anchorCtr="0">
            <a:spAutoFit/>
          </a:bodyPr>
          <a:lstStyle/>
          <a:p>
            <a:r>
              <a:rPr lang="zh-CN" altLang="en-US" sz="1200" dirty="0"/>
              <a:t>从项目的以下角度思考，可能对你有帮助：</a:t>
            </a:r>
            <a:endParaRPr lang="en-US" sz="300" dirty="0">
              <a:latin typeface="Futura Condensed"/>
              <a:cs typeface="Futura Condensed"/>
            </a:endParaRPr>
          </a:p>
          <a:p>
            <a:endParaRPr lang="en-US" sz="300" dirty="0">
              <a:latin typeface="Futura Condensed"/>
              <a:cs typeface="Futura Condensed"/>
            </a:endParaRPr>
          </a:p>
          <a:p>
            <a:r>
              <a:rPr lang="en-US" altLang="zh-CN" sz="1100" dirty="0" smtClean="0"/>
              <a:t>+  </a:t>
            </a:r>
            <a:r>
              <a:rPr lang="zh-CN" altLang="en-US" sz="1100" dirty="0" smtClean="0"/>
              <a:t>清晰度</a:t>
            </a:r>
            <a:r>
              <a:rPr lang="zh-CN" altLang="en-US" sz="1100" dirty="0"/>
              <a:t>：你知道这个项目要做什么吗？</a:t>
            </a:r>
            <a:endParaRPr lang="zh-CN" altLang="en-US" sz="1100" dirty="0"/>
          </a:p>
          <a:p>
            <a:r>
              <a:rPr lang="en-US" altLang="zh-CN" sz="1100" dirty="0" smtClean="0"/>
              <a:t>+  </a:t>
            </a:r>
            <a:r>
              <a:rPr lang="zh-CN" altLang="en-US" sz="1100" dirty="0" smtClean="0"/>
              <a:t>功能</a:t>
            </a:r>
            <a:r>
              <a:rPr lang="zh-CN" altLang="en-US" sz="1100" dirty="0"/>
              <a:t>：项目有什么功能？程序运行的结果与预期一致吗？</a:t>
            </a:r>
            <a:endParaRPr lang="zh-CN" altLang="en-US" sz="1100" dirty="0"/>
          </a:p>
          <a:p>
            <a:r>
              <a:rPr lang="en-US" altLang="zh-CN" sz="1100" dirty="0" smtClean="0"/>
              <a:t>+  </a:t>
            </a:r>
            <a:r>
              <a:rPr lang="zh-CN" altLang="en-US" sz="1100" dirty="0" smtClean="0"/>
              <a:t>吸引力</a:t>
            </a:r>
            <a:r>
              <a:rPr lang="zh-CN" altLang="en-US" sz="1100" dirty="0"/>
              <a:t>：这个项目的吸引力如何？它是否具有交互性、原创性、复杂性或者趣味性？你和它互动的过程中有何感受?</a:t>
            </a:r>
            <a:endParaRPr lang="zh-CN" altLang="en-US" sz="1100" dirty="0"/>
          </a:p>
        </p:txBody>
      </p:sp>
      <p:sp>
        <p:nvSpPr>
          <p:cNvPr id="29" name="TextBox 28"/>
          <p:cNvSpPr txBox="1"/>
          <p:nvPr/>
        </p:nvSpPr>
        <p:spPr>
          <a:xfrm>
            <a:off x="551120" y="2007786"/>
            <a:ext cx="6508417" cy="721360"/>
          </a:xfrm>
          <a:prstGeom prst="rect">
            <a:avLst/>
          </a:prstGeom>
          <a:noFill/>
          <a:ln w="6350" cmpd="sng">
            <a:solidFill>
              <a:schemeClr val="tx1"/>
            </a:solidFill>
            <a:prstDash val="dash"/>
          </a:ln>
        </p:spPr>
        <p:txBody>
          <a:bodyPr wrap="square" tIns="91440" bIns="91440" rtlCol="0" anchor="ctr" anchorCtr="0">
            <a:spAutoFit/>
          </a:bodyPr>
          <a:lstStyle/>
          <a:p>
            <a:pPr>
              <a:lnSpc>
                <a:spcPct val="150000"/>
              </a:lnSpc>
            </a:pPr>
            <a:r>
              <a:rPr lang="zh-CN" altLang="en-US" sz="1100" dirty="0"/>
              <a:t>被点评</a:t>
            </a:r>
            <a:r>
              <a:rPr lang="zh-CN" altLang="en-US" sz="1100" dirty="0" smtClean="0"/>
              <a:t>者</a:t>
            </a:r>
            <a:r>
              <a:rPr lang="zh-CN" altLang="en-US" sz="1100" dirty="0">
                <a:latin typeface="Futura Condensed"/>
              </a:rPr>
              <a:t>：</a:t>
            </a:r>
            <a:r>
              <a:rPr lang="en-US" sz="1100" dirty="0" smtClean="0">
                <a:latin typeface="Futura Condensed"/>
                <a:cs typeface="Futura Condensed"/>
              </a:rPr>
              <a:t>_______________________________</a:t>
            </a:r>
            <a:endParaRPr lang="en-US" sz="1100" dirty="0">
              <a:latin typeface="Futura Condensed"/>
              <a:cs typeface="Futura Condensed"/>
            </a:endParaRPr>
          </a:p>
          <a:p>
            <a:pPr>
              <a:lnSpc>
                <a:spcPct val="150000"/>
              </a:lnSpc>
            </a:pPr>
            <a:endParaRPr lang="en-US" sz="500" dirty="0">
              <a:latin typeface="Futura Condensed"/>
              <a:cs typeface="Futura Condensed"/>
            </a:endParaRPr>
          </a:p>
          <a:p>
            <a:r>
              <a:rPr lang="zh-CN" altLang="en-US" sz="1100" dirty="0"/>
              <a:t>项目</a:t>
            </a:r>
            <a:r>
              <a:rPr lang="zh-CN" altLang="en-US" sz="1100" dirty="0" smtClean="0"/>
              <a:t>名称</a:t>
            </a:r>
            <a:r>
              <a:rPr lang="zh-CN" altLang="en-US" sz="1100" dirty="0">
                <a:latin typeface="Futura Condensed"/>
              </a:rPr>
              <a:t>：</a:t>
            </a:r>
            <a:r>
              <a:rPr lang="en-US" sz="1100" dirty="0" smtClean="0">
                <a:latin typeface="Futura Condensed"/>
                <a:cs typeface="Futura Condensed"/>
              </a:rPr>
              <a:t>_______________________________</a:t>
            </a:r>
            <a:endParaRPr lang="en-US" sz="1100" dirty="0">
              <a:latin typeface="Futura Condensed"/>
              <a:cs typeface="Futura Condensed"/>
            </a:endParaRPr>
          </a:p>
        </p:txBody>
      </p:sp>
      <p:grpSp>
        <p:nvGrpSpPr>
          <p:cNvPr id="2" name="Group 1"/>
          <p:cNvGrpSpPr/>
          <p:nvPr/>
        </p:nvGrpSpPr>
        <p:grpSpPr>
          <a:xfrm>
            <a:off x="539756" y="3206932"/>
            <a:ext cx="6694076" cy="4666447"/>
            <a:chOff x="539756" y="2972508"/>
            <a:chExt cx="6694076" cy="4666447"/>
          </a:xfrm>
        </p:grpSpPr>
        <p:grpSp>
          <p:nvGrpSpPr>
            <p:cNvPr id="16" name="Group 15"/>
            <p:cNvGrpSpPr/>
            <p:nvPr/>
          </p:nvGrpSpPr>
          <p:grpSpPr>
            <a:xfrm>
              <a:off x="539756" y="2972508"/>
              <a:ext cx="6694076" cy="4666447"/>
              <a:chOff x="539756" y="2570480"/>
              <a:chExt cx="6694076" cy="4666447"/>
            </a:xfrm>
          </p:grpSpPr>
          <p:grpSp>
            <p:nvGrpSpPr>
              <p:cNvPr id="13" name="Group 12"/>
              <p:cNvGrpSpPr/>
              <p:nvPr/>
            </p:nvGrpSpPr>
            <p:grpSpPr>
              <a:xfrm>
                <a:off x="539756" y="2570480"/>
                <a:ext cx="6694076" cy="4666447"/>
                <a:chOff x="539756" y="2756196"/>
                <a:chExt cx="6694076" cy="4523954"/>
              </a:xfrm>
            </p:grpSpPr>
            <p:sp>
              <p:nvSpPr>
                <p:cNvPr id="30" name="Rectangle 29"/>
                <p:cNvSpPr/>
                <p:nvPr/>
              </p:nvSpPr>
              <p:spPr>
                <a:xfrm>
                  <a:off x="1680370" y="2756196"/>
                  <a:ext cx="1851154" cy="4523954"/>
                </a:xfrm>
                <a:prstGeom prst="rect">
                  <a:avLst/>
                </a:prstGeom>
                <a:solidFill>
                  <a:srgbClr val="FFC2BC"/>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p:cNvSpPr/>
                <p:nvPr/>
              </p:nvSpPr>
              <p:spPr>
                <a:xfrm>
                  <a:off x="3531524" y="2756196"/>
                  <a:ext cx="1851154" cy="4523954"/>
                </a:xfrm>
                <a:prstGeom prst="rect">
                  <a:avLst/>
                </a:prstGeom>
                <a:solidFill>
                  <a:srgbClr val="FFFFCA"/>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5382678" y="2756196"/>
                  <a:ext cx="1851154" cy="4523954"/>
                </a:xfrm>
                <a:prstGeom prst="rect">
                  <a:avLst/>
                </a:prstGeom>
                <a:solidFill>
                  <a:srgbClr val="C3FFC8"/>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5" name="Group 84"/>
                <p:cNvGrpSpPr/>
                <p:nvPr/>
              </p:nvGrpSpPr>
              <p:grpSpPr>
                <a:xfrm>
                  <a:off x="539756" y="2756196"/>
                  <a:ext cx="6694075" cy="4523954"/>
                  <a:chOff x="539756" y="2833941"/>
                  <a:chExt cx="6694075" cy="4523954"/>
                </a:xfrm>
              </p:grpSpPr>
              <p:sp>
                <p:nvSpPr>
                  <p:cNvPr id="40" name="Rectangle 39"/>
                  <p:cNvSpPr/>
                  <p:nvPr/>
                </p:nvSpPr>
                <p:spPr>
                  <a:xfrm>
                    <a:off x="549584" y="2833941"/>
                    <a:ext cx="1130786" cy="4523954"/>
                  </a:xfrm>
                  <a:prstGeom prst="rect">
                    <a:avLst/>
                  </a:prstGeom>
                  <a:no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p:cNvGrpSpPr/>
                  <p:nvPr/>
                </p:nvGrpSpPr>
                <p:grpSpPr>
                  <a:xfrm>
                    <a:off x="539756" y="4607350"/>
                    <a:ext cx="6694075" cy="2750545"/>
                    <a:chOff x="539756" y="4787650"/>
                    <a:chExt cx="6694075" cy="2750545"/>
                  </a:xfrm>
                </p:grpSpPr>
                <p:cxnSp>
                  <p:nvCxnSpPr>
                    <p:cNvPr id="62" name="Straight Connector 61"/>
                    <p:cNvCxnSpPr/>
                    <p:nvPr/>
                  </p:nvCxnSpPr>
                  <p:spPr>
                    <a:xfrm>
                      <a:off x="551119" y="4787650"/>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551119" y="6162922"/>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39756" y="7538195"/>
                      <a:ext cx="6694075"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grpSp>
          </p:grpSp>
          <p:cxnSp>
            <p:nvCxnSpPr>
              <p:cNvPr id="39" name="Straight Connector 38"/>
              <p:cNvCxnSpPr/>
              <p:nvPr/>
            </p:nvCxnSpPr>
            <p:spPr>
              <a:xfrm>
                <a:off x="551120" y="2981155"/>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sp>
          <p:nvSpPr>
            <p:cNvPr id="23" name="TextBox 22"/>
            <p:cNvSpPr txBox="1"/>
            <p:nvPr/>
          </p:nvSpPr>
          <p:spPr>
            <a:xfrm flipH="1">
              <a:off x="551120" y="3034807"/>
              <a:ext cx="1129250" cy="260350"/>
            </a:xfrm>
            <a:prstGeom prst="rect">
              <a:avLst/>
            </a:prstGeom>
            <a:noFill/>
          </p:spPr>
          <p:txBody>
            <a:bodyPr wrap="square" rtlCol="0">
              <a:spAutoFit/>
            </a:bodyPr>
            <a:lstStyle/>
            <a:p>
              <a:r>
                <a:rPr lang="zh-CN" altLang="en-US" sz="1100" dirty="0"/>
                <a:t>点评人</a:t>
              </a:r>
              <a:endParaRPr lang="en-US" sz="1100" dirty="0">
                <a:latin typeface="Futura Condensed"/>
                <a:cs typeface="Futura Condensed"/>
              </a:endParaRPr>
            </a:p>
          </p:txBody>
        </p:sp>
        <p:sp>
          <p:nvSpPr>
            <p:cNvPr id="24" name="TextBox 23"/>
            <p:cNvSpPr txBox="1"/>
            <p:nvPr/>
          </p:nvSpPr>
          <p:spPr>
            <a:xfrm flipH="1">
              <a:off x="3501043" y="2982553"/>
              <a:ext cx="1881634" cy="398780"/>
            </a:xfrm>
            <a:prstGeom prst="rect">
              <a:avLst/>
            </a:prstGeom>
            <a:noFill/>
          </p:spPr>
          <p:txBody>
            <a:bodyPr wrap="square" rtlCol="0">
              <a:spAutoFit/>
            </a:bodyPr>
            <a:lstStyle/>
            <a:p>
              <a:pPr algn="just"/>
              <a:r>
                <a:rPr lang="en-US" sz="1000" dirty="0" smtClean="0">
                  <a:latin typeface="Futura Condensed"/>
                  <a:cs typeface="Futura Condensed"/>
                </a:rPr>
                <a:t>[</a:t>
              </a:r>
              <a:r>
                <a:rPr lang="zh-CN" altLang="en-US" sz="1000" dirty="0" smtClean="0">
                  <a:latin typeface="Futura Condensed"/>
                  <a:cs typeface="Futura Condensed"/>
                </a:rPr>
                <a:t>黄</a:t>
              </a:r>
              <a:r>
                <a:rPr lang="en-US" sz="1000" dirty="0" smtClean="0">
                  <a:latin typeface="Futura Condensed"/>
                  <a:cs typeface="Futura Condensed"/>
                </a:rPr>
                <a:t>] </a:t>
              </a:r>
              <a:r>
                <a:rPr lang="zh-CN" altLang="en-US" sz="1000" dirty="0" smtClean="0"/>
                <a:t>哪些</a:t>
              </a:r>
              <a:r>
                <a:rPr lang="zh-CN" altLang="en-US" sz="1000" dirty="0"/>
                <a:t>地方有点让人不理解或可以用不同方式去做？</a:t>
              </a:r>
              <a:endParaRPr lang="en-US" sz="1000" dirty="0">
                <a:latin typeface="Futura Condensed"/>
                <a:cs typeface="Futura Condensed"/>
              </a:endParaRPr>
            </a:p>
          </p:txBody>
        </p:sp>
        <p:sp>
          <p:nvSpPr>
            <p:cNvPr id="25" name="TextBox 24"/>
            <p:cNvSpPr txBox="1"/>
            <p:nvPr/>
          </p:nvSpPr>
          <p:spPr>
            <a:xfrm flipH="1">
              <a:off x="1646280" y="2988082"/>
              <a:ext cx="1926430" cy="398780"/>
            </a:xfrm>
            <a:prstGeom prst="rect">
              <a:avLst/>
            </a:prstGeom>
            <a:noFill/>
          </p:spPr>
          <p:txBody>
            <a:bodyPr wrap="square" rtlCol="0">
              <a:spAutoFit/>
            </a:bodyPr>
            <a:lstStyle/>
            <a:p>
              <a:pPr algn="just"/>
              <a:r>
                <a:rPr lang="en-US" sz="1000" dirty="0" smtClean="0">
                  <a:latin typeface="Futura Condensed"/>
                  <a:cs typeface="Futura Condensed"/>
                </a:rPr>
                <a:t>[</a:t>
              </a:r>
              <a:r>
                <a:rPr lang="zh-CN" altLang="en-US" sz="1000" dirty="0" smtClean="0">
                  <a:latin typeface="Futura Condensed"/>
                  <a:cs typeface="Futura Condensed"/>
                </a:rPr>
                <a:t>红</a:t>
              </a:r>
              <a:r>
                <a:rPr lang="en-US" altLang="zh-CN" sz="1000" dirty="0" smtClean="0">
                  <a:latin typeface="Futura Condensed"/>
                  <a:cs typeface="Futura Condensed"/>
                </a:rPr>
                <a:t>] </a:t>
              </a:r>
              <a:r>
                <a:rPr lang="zh-CN" altLang="en-US" sz="1000" dirty="0" smtClean="0"/>
                <a:t>哪些</a:t>
              </a:r>
              <a:r>
                <a:rPr lang="zh-CN" altLang="en-US" sz="1000" dirty="0"/>
                <a:t>地方不工作或者可以改进的？</a:t>
              </a:r>
              <a:endParaRPr lang="en-US" sz="1000" dirty="0">
                <a:solidFill>
                  <a:srgbClr val="FF0000"/>
                </a:solidFill>
                <a:latin typeface="Futura Condensed"/>
                <a:cs typeface="Futura Condensed"/>
              </a:endParaRPr>
            </a:p>
          </p:txBody>
        </p:sp>
        <p:sp>
          <p:nvSpPr>
            <p:cNvPr id="27" name="TextBox 26"/>
            <p:cNvSpPr txBox="1"/>
            <p:nvPr/>
          </p:nvSpPr>
          <p:spPr>
            <a:xfrm flipH="1">
              <a:off x="5362356" y="2982553"/>
              <a:ext cx="1871475" cy="398780"/>
            </a:xfrm>
            <a:prstGeom prst="rect">
              <a:avLst/>
            </a:prstGeom>
            <a:noFill/>
          </p:spPr>
          <p:txBody>
            <a:bodyPr wrap="square" rtlCol="0">
              <a:spAutoFit/>
            </a:bodyPr>
            <a:lstStyle/>
            <a:p>
              <a:pPr algn="just"/>
              <a:r>
                <a:rPr lang="en-US" sz="1000" dirty="0" smtClean="0">
                  <a:latin typeface="Futura Condensed"/>
                  <a:cs typeface="Futura Condensed"/>
                </a:rPr>
                <a:t>[</a:t>
              </a:r>
              <a:r>
                <a:rPr lang="zh-CN" altLang="en-US" sz="1000" dirty="0" smtClean="0">
                  <a:latin typeface="Futura Condensed"/>
                  <a:cs typeface="Futura Condensed"/>
                </a:rPr>
                <a:t>绿</a:t>
              </a:r>
              <a:r>
                <a:rPr lang="en-US" sz="1000" dirty="0" smtClean="0">
                  <a:latin typeface="Futura Condensed"/>
                  <a:cs typeface="Futura Condensed"/>
                </a:rPr>
                <a:t>] </a:t>
              </a:r>
              <a:r>
                <a:rPr lang="zh-CN" altLang="en-US" sz="1000" dirty="0" smtClean="0"/>
                <a:t>哪些</a:t>
              </a:r>
              <a:r>
                <a:rPr lang="zh-CN" altLang="en-US" sz="1000" dirty="0"/>
                <a:t>地方工作得很好，或是你很喜欢的？</a:t>
              </a:r>
              <a:endParaRPr lang="en-US" sz="1000" dirty="0">
                <a:latin typeface="Futura Condensed"/>
                <a:cs typeface="Futura Condensed"/>
              </a:endParaRPr>
            </a:p>
          </p:txBody>
        </p:sp>
      </p:grpSp>
      <p:sp>
        <p:nvSpPr>
          <p:cNvPr id="28" name="TextBox 27"/>
          <p:cNvSpPr txBox="1"/>
          <p:nvPr/>
        </p:nvSpPr>
        <p:spPr>
          <a:xfrm>
            <a:off x="457995" y="654324"/>
            <a:ext cx="2550662" cy="645160"/>
          </a:xfrm>
          <a:prstGeom prst="rect">
            <a:avLst/>
          </a:prstGeom>
          <a:noFill/>
        </p:spPr>
        <p:txBody>
          <a:bodyPr wrap="square" rtlCol="0">
            <a:spAutoFit/>
          </a:bodyPr>
          <a:lstStyle/>
          <a:p>
            <a:r>
              <a:rPr lang="zh-CN" altLang="en-US" sz="3600" dirty="0">
                <a:latin typeface="Futura Condensed"/>
                <a:cs typeface="Futura Condensed"/>
              </a:rPr>
              <a:t>点评小组</a:t>
            </a:r>
            <a:endParaRPr lang="en-US" sz="3300" dirty="0" smtClean="0">
              <a:latin typeface="Futura Condensed"/>
              <a:cs typeface="Futura Condense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22</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679" y="1621971"/>
            <a:ext cx="3273767" cy="2599690"/>
          </a:xfrm>
          <a:prstGeom prst="rect">
            <a:avLst/>
          </a:prstGeom>
          <a:noFill/>
          <a:ln w="6350" cmpd="sng">
            <a:noFill/>
            <a:prstDash val="dash"/>
          </a:ln>
        </p:spPr>
        <p:txBody>
          <a:bodyPr wrap="square" rtlCol="0">
            <a:spAutoFit/>
          </a:bodyPr>
          <a:lstStyle/>
          <a:p>
            <a:r>
              <a:rPr lang="zh-CN" altLang="en-US" sz="1200" dirty="0"/>
              <a:t>准备好开始了吗？这个单元是为 </a:t>
            </a:r>
            <a:r>
              <a:rPr lang="en-US" altLang="zh-CN" sz="1200" dirty="0"/>
              <a:t>Scratch </a:t>
            </a:r>
            <a:r>
              <a:rPr lang="zh-CN" altLang="en-US" sz="1200" dirty="0"/>
              <a:t>新手准备的。从探索有启发的项目</a:t>
            </a:r>
            <a:r>
              <a:rPr lang="zh-CN" altLang="en-US" sz="1200" dirty="0" smtClean="0"/>
              <a:t>，到</a:t>
            </a:r>
            <a:r>
              <a:rPr lang="zh-CN" altLang="en-US" sz="1200" dirty="0"/>
              <a:t>创建</a:t>
            </a:r>
            <a:r>
              <a:rPr lang="en-US" altLang="zh-CN" sz="1200" dirty="0"/>
              <a:t>Scratch </a:t>
            </a:r>
            <a:r>
              <a:rPr lang="zh-CN" altLang="en-US" sz="1200" dirty="0"/>
              <a:t>帐户，到尝试使用 </a:t>
            </a:r>
            <a:r>
              <a:rPr lang="en-US" altLang="zh-CN" sz="1200" dirty="0"/>
              <a:t>Scratch </a:t>
            </a:r>
            <a:r>
              <a:rPr lang="zh-CN" altLang="en-US" sz="1200" dirty="0"/>
              <a:t>编辑器，每个活动都是为了帮助</a:t>
            </a:r>
            <a:r>
              <a:rPr lang="zh-CN" altLang="en-US" sz="1200" dirty="0" smtClean="0"/>
              <a:t>你和你的学生开始</a:t>
            </a:r>
            <a:r>
              <a:rPr lang="zh-CN" altLang="en-US" sz="1200" dirty="0"/>
              <a:t>使用</a:t>
            </a:r>
            <a:r>
              <a:rPr lang="en-US" sz="1200" dirty="0"/>
              <a:t>Scratch</a:t>
            </a:r>
            <a:r>
              <a:rPr lang="en-US" sz="1200" dirty="0" smtClean="0"/>
              <a:t>。</a:t>
            </a:r>
            <a:endParaRPr lang="en-US" sz="1200" dirty="0" smtClean="0"/>
          </a:p>
          <a:p>
            <a:endParaRPr lang="en-US" sz="700" dirty="0">
              <a:latin typeface="Futura Condensed"/>
              <a:cs typeface="Futura Condensed"/>
            </a:endParaRPr>
          </a:p>
          <a:p>
            <a:r>
              <a:rPr lang="zh-CN" altLang="en-US" sz="1200" dirty="0">
                <a:latin typeface="Futura Condensed"/>
                <a:cs typeface="Futura Condensed"/>
              </a:rPr>
              <a:t>在每个单元，我们提供了一系列活动</a:t>
            </a:r>
            <a:r>
              <a:rPr lang="en-US" altLang="zh-CN" sz="1200" dirty="0">
                <a:latin typeface="Futura Condensed"/>
                <a:cs typeface="Futura Condensed"/>
              </a:rPr>
              <a:t>——</a:t>
            </a:r>
            <a:r>
              <a:rPr lang="zh-CN" altLang="en-US" sz="1200" dirty="0">
                <a:latin typeface="Futura Condensed"/>
                <a:cs typeface="Futura Condensed"/>
              </a:rPr>
              <a:t>但我们鼓励你在选择和顺序上做一些调整。不同的背景和受众会带来不同的体验。通过混合和匹配最能吸引你和你的学生的活动来选择你自己的探索之旅吧！</a:t>
            </a:r>
            <a:endParaRPr lang="zh-CN" altLang="en-US" sz="1200" dirty="0">
              <a:latin typeface="Futura Condensed"/>
              <a:cs typeface="Futura Condensed"/>
            </a:endParaRPr>
          </a:p>
          <a:p>
            <a:endParaRPr lang="zh-CN" altLang="en-US" sz="1200" dirty="0">
              <a:latin typeface="Futura Condensed"/>
              <a:cs typeface="Futura Condensed"/>
            </a:endParaRPr>
          </a:p>
          <a:p>
            <a:r>
              <a:rPr lang="zh-CN" altLang="en-US" sz="1200" dirty="0">
                <a:latin typeface="Futura Condensed"/>
                <a:cs typeface="Futura Condensed"/>
              </a:rPr>
              <a:t>不确定从哪里开始？如需更多支持，请通过下面提供的活动查看建议的路径。</a:t>
            </a:r>
            <a:endParaRPr lang="zh-CN" altLang="en-US" sz="1200" dirty="0">
              <a:latin typeface="Futura Condensed"/>
              <a:cs typeface="Futura Condensed"/>
            </a:endParaRPr>
          </a:p>
        </p:txBody>
      </p:sp>
      <p:grpSp>
        <p:nvGrpSpPr>
          <p:cNvPr id="51" name="Group 50"/>
          <p:cNvGrpSpPr/>
          <p:nvPr/>
        </p:nvGrpSpPr>
        <p:grpSpPr>
          <a:xfrm>
            <a:off x="995895" y="6309185"/>
            <a:ext cx="5891390" cy="409419"/>
            <a:chOff x="995895" y="6309186"/>
            <a:chExt cx="5891390" cy="409419"/>
          </a:xfrm>
        </p:grpSpPr>
        <p:grpSp>
          <p:nvGrpSpPr>
            <p:cNvPr id="123" name="Group 122"/>
            <p:cNvGrpSpPr/>
            <p:nvPr/>
          </p:nvGrpSpPr>
          <p:grpSpPr>
            <a:xfrm>
              <a:off x="995895" y="6433843"/>
              <a:ext cx="5891390" cy="284762"/>
              <a:chOff x="995895" y="6433843"/>
              <a:chExt cx="5891390" cy="284762"/>
            </a:xfrm>
            <a:solidFill>
              <a:srgbClr val="AA28BA"/>
            </a:solidFill>
          </p:grpSpPr>
          <p:grpSp>
            <p:nvGrpSpPr>
              <p:cNvPr id="124" name="Group 123"/>
              <p:cNvGrpSpPr/>
              <p:nvPr/>
            </p:nvGrpSpPr>
            <p:grpSpPr>
              <a:xfrm>
                <a:off x="995895" y="6433843"/>
                <a:ext cx="3538732" cy="284762"/>
                <a:chOff x="995895" y="6433843"/>
                <a:chExt cx="3538732" cy="284762"/>
              </a:xfrm>
              <a:grpFill/>
            </p:grpSpPr>
            <p:cxnSp>
              <p:nvCxnSpPr>
                <p:cNvPr id="139" name="Straight Connector 138"/>
                <p:cNvCxnSpPr/>
                <p:nvPr/>
              </p:nvCxnSpPr>
              <p:spPr>
                <a:xfrm flipH="1" flipV="1">
                  <a:off x="3356066" y="6433843"/>
                  <a:ext cx="1" cy="282631"/>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flipV="1">
                  <a:off x="4534626" y="6433843"/>
                  <a:ext cx="1" cy="282631"/>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flipH="1" flipV="1">
                  <a:off x="995895" y="6433843"/>
                  <a:ext cx="1" cy="284762"/>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126" name="Group 125"/>
              <p:cNvGrpSpPr/>
              <p:nvPr/>
            </p:nvGrpSpPr>
            <p:grpSpPr>
              <a:xfrm>
                <a:off x="4530851" y="6433843"/>
                <a:ext cx="2356434" cy="281046"/>
                <a:chOff x="2320302" y="7146675"/>
                <a:chExt cx="2356434" cy="281046"/>
              </a:xfrm>
              <a:grpFill/>
            </p:grpSpPr>
            <p:cxnSp>
              <p:nvCxnSpPr>
                <p:cNvPr id="129" name="Straight Connector 128"/>
                <p:cNvCxnSpPr/>
                <p:nvPr/>
              </p:nvCxnSpPr>
              <p:spPr>
                <a:xfrm flipH="1" flipV="1">
                  <a:off x="4672961" y="7146675"/>
                  <a:ext cx="3775" cy="281046"/>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a:off x="2320302" y="7154071"/>
                  <a:ext cx="2356434" cy="0"/>
                </a:xfrm>
                <a:prstGeom prst="line">
                  <a:avLst/>
                </a:prstGeom>
                <a:grpFill/>
                <a:ln w="12700" cmpd="sng">
                  <a:solidFill>
                    <a:schemeClr val="tx1"/>
                  </a:solidFill>
                </a:ln>
              </p:spPr>
              <p:style>
                <a:lnRef idx="1">
                  <a:schemeClr val="dk1"/>
                </a:lnRef>
                <a:fillRef idx="0">
                  <a:schemeClr val="dk1"/>
                </a:fillRef>
                <a:effectRef idx="0">
                  <a:schemeClr val="dk1"/>
                </a:effectRef>
                <a:fontRef idx="minor">
                  <a:schemeClr val="tx1"/>
                </a:fontRef>
              </p:style>
            </p:cxnSp>
          </p:grpSp>
        </p:grpSp>
        <p:grpSp>
          <p:nvGrpSpPr>
            <p:cNvPr id="2" name="Group 1"/>
            <p:cNvGrpSpPr/>
            <p:nvPr/>
          </p:nvGrpSpPr>
          <p:grpSpPr>
            <a:xfrm>
              <a:off x="995896" y="6309186"/>
              <a:ext cx="5065379" cy="259011"/>
              <a:chOff x="995896" y="6309186"/>
              <a:chExt cx="5065379" cy="259011"/>
            </a:xfrm>
          </p:grpSpPr>
          <p:grpSp>
            <p:nvGrpSpPr>
              <p:cNvPr id="118" name="Group 117"/>
              <p:cNvGrpSpPr/>
              <p:nvPr/>
            </p:nvGrpSpPr>
            <p:grpSpPr>
              <a:xfrm>
                <a:off x="995896" y="6309186"/>
                <a:ext cx="2360171" cy="253916"/>
                <a:chOff x="4523431" y="6279494"/>
                <a:chExt cx="2360171" cy="253916"/>
              </a:xfrm>
            </p:grpSpPr>
            <p:cxnSp>
              <p:nvCxnSpPr>
                <p:cNvPr id="120" name="Straight Connector 119"/>
                <p:cNvCxnSpPr/>
                <p:nvPr/>
              </p:nvCxnSpPr>
              <p:spPr>
                <a:xfrm>
                  <a:off x="4523431" y="6410615"/>
                  <a:ext cx="2360171" cy="0"/>
                </a:xfrm>
                <a:prstGeom prst="line">
                  <a:avLst/>
                </a:prstGeom>
                <a:ln w="12700" cmpd="sng">
                  <a:solidFill>
                    <a:schemeClr val="tx1"/>
                  </a:solidFill>
                </a:ln>
              </p:spPr>
              <p:style>
                <a:lnRef idx="1">
                  <a:schemeClr val="dk1"/>
                </a:lnRef>
                <a:fillRef idx="0">
                  <a:schemeClr val="dk1"/>
                </a:fillRef>
                <a:effectRef idx="0">
                  <a:schemeClr val="dk1"/>
                </a:effectRef>
                <a:fontRef idx="minor">
                  <a:schemeClr val="tx1"/>
                </a:fontRef>
              </p:style>
            </p:cxnSp>
            <p:sp>
              <p:nvSpPr>
                <p:cNvPr id="121" name="Rectangle 120"/>
                <p:cNvSpPr/>
                <p:nvPr/>
              </p:nvSpPr>
              <p:spPr>
                <a:xfrm>
                  <a:off x="5341777" y="6279494"/>
                  <a:ext cx="723275" cy="253916"/>
                </a:xfrm>
                <a:prstGeom prst="rect">
                  <a:avLst/>
                </a:prstGeom>
                <a:solidFill>
                  <a:srgbClr val="FFFFFF"/>
                </a:solidFill>
              </p:spPr>
              <p:txBody>
                <a:bodyPr wrap="none">
                  <a:spAutoFit/>
                </a:bodyPr>
                <a:lstStyle/>
                <a:p>
                  <a:pPr algn="ctr"/>
                  <a:r>
                    <a:rPr lang="zh-CN" altLang="en-US" sz="1050" dirty="0"/>
                    <a:t>第</a:t>
                  </a:r>
                  <a:r>
                    <a:rPr lang="zh-CN" altLang="en-US" sz="1050" dirty="0" smtClean="0"/>
                    <a:t>一部分</a:t>
                  </a:r>
                  <a:endParaRPr lang="en-US" sz="1050" dirty="0"/>
                </a:p>
              </p:txBody>
            </p:sp>
          </p:grpSp>
          <p:sp>
            <p:nvSpPr>
              <p:cNvPr id="116" name="Rectangle 115"/>
              <p:cNvSpPr/>
              <p:nvPr/>
            </p:nvSpPr>
            <p:spPr>
              <a:xfrm>
                <a:off x="5338000" y="6314281"/>
                <a:ext cx="723275" cy="253916"/>
              </a:xfrm>
              <a:prstGeom prst="rect">
                <a:avLst/>
              </a:prstGeom>
              <a:solidFill>
                <a:schemeClr val="bg1"/>
              </a:solidFill>
            </p:spPr>
            <p:txBody>
              <a:bodyPr wrap="none">
                <a:spAutoFit/>
              </a:bodyPr>
              <a:lstStyle/>
              <a:p>
                <a:pPr algn="ctr"/>
                <a:r>
                  <a:rPr lang="zh-CN" altLang="en-US" sz="1050" dirty="0"/>
                  <a:t>第二部分</a:t>
                </a:r>
                <a:endParaRPr lang="en-US" sz="1050" dirty="0"/>
              </a:p>
            </p:txBody>
          </p:sp>
        </p:grpSp>
      </p:grpSp>
      <p:grpSp>
        <p:nvGrpSpPr>
          <p:cNvPr id="12" name="Group 11"/>
          <p:cNvGrpSpPr/>
          <p:nvPr/>
        </p:nvGrpSpPr>
        <p:grpSpPr>
          <a:xfrm>
            <a:off x="535217" y="6771302"/>
            <a:ext cx="6806429" cy="1994723"/>
            <a:chOff x="535217" y="7306475"/>
            <a:chExt cx="6806429" cy="1994723"/>
          </a:xfrm>
        </p:grpSpPr>
        <p:grpSp>
          <p:nvGrpSpPr>
            <p:cNvPr id="19" name="Group 18"/>
            <p:cNvGrpSpPr/>
            <p:nvPr/>
          </p:nvGrpSpPr>
          <p:grpSpPr>
            <a:xfrm>
              <a:off x="535217" y="7309279"/>
              <a:ext cx="5628892" cy="1991919"/>
              <a:chOff x="535217" y="6847713"/>
              <a:chExt cx="5628892" cy="1991919"/>
            </a:xfrm>
          </p:grpSpPr>
          <p:grpSp>
            <p:nvGrpSpPr>
              <p:cNvPr id="20" name="Group 19"/>
              <p:cNvGrpSpPr/>
              <p:nvPr/>
            </p:nvGrpSpPr>
            <p:grpSpPr>
              <a:xfrm>
                <a:off x="535217" y="6847719"/>
                <a:ext cx="927787" cy="1838247"/>
                <a:chOff x="535217" y="6847713"/>
                <a:chExt cx="1030874" cy="2042494"/>
              </a:xfrm>
            </p:grpSpPr>
            <p:sp>
              <p:nvSpPr>
                <p:cNvPr id="45" name="Rectangle 44"/>
                <p:cNvSpPr/>
                <p:nvPr/>
              </p:nvSpPr>
              <p:spPr>
                <a:xfrm>
                  <a:off x="535217" y="8104925"/>
                  <a:ext cx="1030874" cy="785282"/>
                </a:xfrm>
                <a:prstGeom prst="rect">
                  <a:avLst/>
                </a:prstGeom>
              </p:spPr>
              <p:txBody>
                <a:bodyPr wrap="square">
                  <a:spAutoFit/>
                </a:bodyPr>
                <a:lstStyle/>
                <a:p>
                  <a:pPr algn="ctr"/>
                  <a:r>
                    <a:rPr lang="zh-CN" altLang="en-US" sz="1000" dirty="0"/>
                    <a:t>观看 </a:t>
                  </a:r>
                  <a:r>
                    <a:rPr lang="en-US" sz="1000" dirty="0"/>
                    <a:t>Scratch </a:t>
                  </a:r>
                  <a:r>
                    <a:rPr lang="zh-CN" altLang="en-US" sz="1000" dirty="0"/>
                    <a:t>介绍短片，想象 </a:t>
                  </a:r>
                  <a:r>
                    <a:rPr lang="en-US" sz="1000" dirty="0"/>
                    <a:t>Scratch </a:t>
                  </a:r>
                  <a:r>
                    <a:rPr lang="zh-CN" altLang="en-US" sz="1000" dirty="0"/>
                    <a:t>能做些什么</a:t>
                  </a:r>
                  <a:endParaRPr lang="en-US" sz="1000" dirty="0">
                    <a:latin typeface="Futura Condensed"/>
                    <a:cs typeface="Futura Condensed"/>
                  </a:endParaRP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chemeClr val="tx1">
                      <a:lumMod val="50000"/>
                      <a:lumOff val="5000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535218" y="7112421"/>
                    <a:ext cx="1030873" cy="512960"/>
                  </a:xfrm>
                  <a:prstGeom prst="rect">
                    <a:avLst/>
                  </a:prstGeom>
                  <a:noFill/>
                  <a:ln w="6350" cmpd="sng">
                    <a:noFill/>
                    <a:prstDash val="dash"/>
                  </a:ln>
                </p:spPr>
                <p:txBody>
                  <a:bodyPr wrap="square" numCol="1" rtlCol="0">
                    <a:spAutoFit/>
                  </a:bodyPr>
                  <a:lstStyle/>
                  <a:p>
                    <a:pPr algn="ctr"/>
                    <a:r>
                      <a:rPr lang="en-US" sz="1200" dirty="0">
                        <a:solidFill>
                          <a:schemeClr val="bg1"/>
                        </a:solidFill>
                      </a:rPr>
                      <a:t>Scratch</a:t>
                    </a:r>
                    <a:r>
                      <a:rPr lang="en-US" sz="1200" dirty="0" smtClean="0">
                        <a:solidFill>
                          <a:schemeClr val="bg1"/>
                        </a:solidFill>
                      </a:rPr>
                      <a:t> </a:t>
                    </a:r>
                    <a:endParaRPr lang="en-US" sz="1200" dirty="0" smtClean="0">
                      <a:solidFill>
                        <a:schemeClr val="bg1"/>
                      </a:solidFill>
                    </a:endParaRPr>
                  </a:p>
                  <a:p>
                    <a:pPr algn="ctr"/>
                    <a:r>
                      <a:rPr lang="zh-CN" altLang="en-US" sz="1200" dirty="0" smtClean="0">
                        <a:solidFill>
                          <a:schemeClr val="bg1"/>
                        </a:solidFill>
                      </a:rPr>
                      <a:t>介绍</a:t>
                    </a:r>
                    <a:endParaRPr lang="en-US" sz="1200" dirty="0">
                      <a:solidFill>
                        <a:schemeClr val="bg1"/>
                      </a:solidFill>
                      <a:latin typeface="Futura Condensed"/>
                      <a:cs typeface="Futura Condensed"/>
                    </a:endParaRPr>
                  </a:p>
                </p:txBody>
              </p:sp>
            </p:grpSp>
          </p:grpSp>
          <p:grpSp>
            <p:nvGrpSpPr>
              <p:cNvPr id="21" name="Group 20"/>
              <p:cNvGrpSpPr/>
              <p:nvPr/>
            </p:nvGrpSpPr>
            <p:grpSpPr>
              <a:xfrm>
                <a:off x="1711987" y="6847715"/>
                <a:ext cx="927786" cy="1991917"/>
                <a:chOff x="1777121" y="6847712"/>
                <a:chExt cx="1030873" cy="2213240"/>
              </a:xfrm>
            </p:grpSpPr>
            <p:sp>
              <p:nvSpPr>
                <p:cNvPr id="37" name="Rectangle 36"/>
                <p:cNvSpPr/>
                <p:nvPr/>
              </p:nvSpPr>
              <p:spPr>
                <a:xfrm>
                  <a:off x="1777121" y="8104925"/>
                  <a:ext cx="1030873" cy="956027"/>
                </a:xfrm>
                <a:prstGeom prst="rect">
                  <a:avLst/>
                </a:prstGeom>
                <a:noFill/>
              </p:spPr>
              <p:txBody>
                <a:bodyPr wrap="square">
                  <a:spAutoFit/>
                </a:bodyPr>
                <a:lstStyle/>
                <a:p>
                  <a:pPr algn="ctr"/>
                  <a:r>
                    <a:rPr lang="zh-CN" altLang="en-US" sz="1000" dirty="0"/>
                    <a:t>注册一个</a:t>
                  </a:r>
                  <a:r>
                    <a:rPr lang="en-US" altLang="zh-CN" sz="1000" dirty="0"/>
                    <a:t>Scratch </a:t>
                  </a:r>
                  <a:r>
                    <a:rPr lang="zh-CN" altLang="en-US" sz="1000" dirty="0"/>
                    <a:t>账户，用于保存和分享自己的项目</a:t>
                  </a:r>
                  <a:endParaRPr lang="en-US" sz="1000" dirty="0">
                    <a:latin typeface="Futura Condensed"/>
                    <a:cs typeface="Futura Condensed"/>
                  </a:endParaRPr>
                </a:p>
              </p:txBody>
            </p:sp>
            <p:grpSp>
              <p:nvGrpSpPr>
                <p:cNvPr id="38" name="Group 37"/>
                <p:cNvGrpSpPr/>
                <p:nvPr/>
              </p:nvGrpSpPr>
              <p:grpSpPr>
                <a:xfrm>
                  <a:off x="1777121" y="6847712"/>
                  <a:ext cx="1030873" cy="975086"/>
                  <a:chOff x="1777121" y="6847712"/>
                  <a:chExt cx="1030873" cy="975086"/>
                </a:xfrm>
              </p:grpSpPr>
              <p:sp>
                <p:nvSpPr>
                  <p:cNvPr id="39" name="Teardrop 38"/>
                  <p:cNvSpPr/>
                  <p:nvPr/>
                </p:nvSpPr>
                <p:spPr>
                  <a:xfrm rot="8075815">
                    <a:off x="1805013" y="6847711"/>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777121" y="7112436"/>
                    <a:ext cx="1030873" cy="512961"/>
                  </a:xfrm>
                  <a:prstGeom prst="rect">
                    <a:avLst/>
                  </a:prstGeom>
                  <a:noFill/>
                  <a:ln w="6350" cmpd="sng">
                    <a:noFill/>
                    <a:prstDash val="dash"/>
                  </a:ln>
                </p:spPr>
                <p:txBody>
                  <a:bodyPr wrap="square" numCol="1" rtlCol="0">
                    <a:spAutoFit/>
                  </a:bodyPr>
                  <a:lstStyle/>
                  <a:p>
                    <a:pPr algn="ctr"/>
                    <a:r>
                      <a:rPr lang="en-US" sz="1200" dirty="0" smtClean="0">
                        <a:solidFill>
                          <a:schemeClr val="bg1"/>
                        </a:solidFill>
                      </a:rPr>
                      <a:t>Scratch</a:t>
                    </a:r>
                    <a:endParaRPr lang="en-US" sz="1200" dirty="0" smtClean="0">
                      <a:solidFill>
                        <a:schemeClr val="bg1"/>
                      </a:solidFill>
                    </a:endParaRPr>
                  </a:p>
                  <a:p>
                    <a:pPr algn="ctr"/>
                    <a:r>
                      <a:rPr lang="en-US" sz="1200" dirty="0" smtClean="0">
                        <a:solidFill>
                          <a:schemeClr val="bg1"/>
                        </a:solidFill>
                      </a:rPr>
                      <a:t> </a:t>
                    </a:r>
                    <a:r>
                      <a:rPr lang="zh-CN" altLang="en-US" sz="1200" dirty="0">
                        <a:solidFill>
                          <a:schemeClr val="bg1"/>
                        </a:solidFill>
                      </a:rPr>
                      <a:t>账户</a:t>
                    </a:r>
                    <a:endParaRPr lang="en-US" sz="1200" dirty="0" smtClean="0">
                      <a:solidFill>
                        <a:schemeClr val="bg1"/>
                      </a:solidFill>
                      <a:latin typeface="Futura Condensed"/>
                      <a:cs typeface="Futura Condensed"/>
                    </a:endParaRPr>
                  </a:p>
                </p:txBody>
              </p:sp>
            </p:grpSp>
          </p:grpSp>
          <p:grpSp>
            <p:nvGrpSpPr>
              <p:cNvPr id="22" name="Group 21"/>
              <p:cNvGrpSpPr/>
              <p:nvPr/>
            </p:nvGrpSpPr>
            <p:grpSpPr>
              <a:xfrm>
                <a:off x="2884866" y="6847714"/>
                <a:ext cx="927786" cy="1838246"/>
                <a:chOff x="3026723" y="6847714"/>
                <a:chExt cx="1030873" cy="2042495"/>
              </a:xfrm>
            </p:grpSpPr>
            <p:sp>
              <p:nvSpPr>
                <p:cNvPr id="33" name="Rectangle 32"/>
                <p:cNvSpPr/>
                <p:nvPr/>
              </p:nvSpPr>
              <p:spPr>
                <a:xfrm>
                  <a:off x="3026723" y="8104926"/>
                  <a:ext cx="1030873" cy="785283"/>
                </a:xfrm>
                <a:prstGeom prst="rect">
                  <a:avLst/>
                </a:prstGeom>
              </p:spPr>
              <p:txBody>
                <a:bodyPr wrap="square">
                  <a:spAutoFit/>
                </a:bodyPr>
                <a:lstStyle/>
                <a:p>
                  <a:pPr algn="ctr"/>
                  <a:r>
                    <a:rPr lang="zh-CN" altLang="en-US" sz="1000" dirty="0"/>
                    <a:t>创建设计日志，记录设计过程中的笔记和反思</a:t>
                  </a:r>
                  <a:endParaRPr lang="zh-CN" altLang="en-US" sz="1000" dirty="0"/>
                </a:p>
              </p:txBody>
            </p:sp>
            <p:grpSp>
              <p:nvGrpSpPr>
                <p:cNvPr id="34" name="Group 33"/>
                <p:cNvGrpSpPr/>
                <p:nvPr/>
              </p:nvGrpSpPr>
              <p:grpSpPr>
                <a:xfrm>
                  <a:off x="3026723" y="6847714"/>
                  <a:ext cx="1030873" cy="975086"/>
                  <a:chOff x="3026723" y="6847714"/>
                  <a:chExt cx="1030873" cy="975086"/>
                </a:xfrm>
              </p:grpSpPr>
              <p:sp>
                <p:nvSpPr>
                  <p:cNvPr id="35" name="Teardrop 34"/>
                  <p:cNvSpPr/>
                  <p:nvPr/>
                </p:nvSpPr>
                <p:spPr>
                  <a:xfrm rot="8075815">
                    <a:off x="3054616" y="6847713"/>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026723" y="7204368"/>
                    <a:ext cx="1030873" cy="307777"/>
                  </a:xfrm>
                  <a:prstGeom prst="rect">
                    <a:avLst/>
                  </a:prstGeom>
                  <a:noFill/>
                  <a:ln w="6350" cmpd="sng">
                    <a:noFill/>
                    <a:prstDash val="dash"/>
                  </a:ln>
                </p:spPr>
                <p:txBody>
                  <a:bodyPr wrap="square" numCol="1" rtlCol="0">
                    <a:spAutoFit/>
                  </a:bodyPr>
                  <a:lstStyle/>
                  <a:p>
                    <a:pPr algn="ctr"/>
                    <a:r>
                      <a:rPr lang="zh-CN" altLang="en-US" sz="1200" dirty="0">
                        <a:solidFill>
                          <a:schemeClr val="bg1"/>
                        </a:solidFill>
                      </a:rPr>
                      <a:t>设计日志</a:t>
                    </a:r>
                    <a:endParaRPr lang="en-US" sz="1200" dirty="0" smtClean="0">
                      <a:solidFill>
                        <a:schemeClr val="bg1"/>
                      </a:solidFill>
                      <a:latin typeface="Futura Condensed"/>
                      <a:cs typeface="Futura Condensed"/>
                    </a:endParaRPr>
                  </a:p>
                </p:txBody>
              </p:sp>
            </p:grpSp>
          </p:grpSp>
          <p:grpSp>
            <p:nvGrpSpPr>
              <p:cNvPr id="23" name="Group 22"/>
              <p:cNvGrpSpPr/>
              <p:nvPr/>
            </p:nvGrpSpPr>
            <p:grpSpPr>
              <a:xfrm>
                <a:off x="5236322" y="6847713"/>
                <a:ext cx="927787" cy="1838245"/>
                <a:chOff x="5465106" y="6847713"/>
                <a:chExt cx="1030874" cy="2042495"/>
              </a:xfrm>
            </p:grpSpPr>
            <p:sp>
              <p:nvSpPr>
                <p:cNvPr id="29" name="Rectangle 28"/>
                <p:cNvSpPr/>
                <p:nvPr/>
              </p:nvSpPr>
              <p:spPr>
                <a:xfrm>
                  <a:off x="5465106" y="8104925"/>
                  <a:ext cx="1030873" cy="785283"/>
                </a:xfrm>
                <a:prstGeom prst="rect">
                  <a:avLst/>
                </a:prstGeom>
              </p:spPr>
              <p:txBody>
                <a:bodyPr wrap="square">
                  <a:spAutoFit/>
                </a:bodyPr>
                <a:lstStyle/>
                <a:p>
                  <a:pPr algn="ctr"/>
                  <a:r>
                    <a:rPr lang="zh-CN" altLang="en-US" sz="1000" dirty="0"/>
                    <a:t>学习如何创建工作室并且添加 </a:t>
                  </a:r>
                  <a:r>
                    <a:rPr lang="en-US" altLang="zh-CN" sz="1000" dirty="0"/>
                    <a:t>1 </a:t>
                  </a:r>
                  <a:r>
                    <a:rPr lang="zh-CN" altLang="en-US" sz="1000" dirty="0"/>
                    <a:t>个项目</a:t>
                  </a:r>
                  <a:endParaRPr lang="en-US" sz="1000" dirty="0">
                    <a:latin typeface="Futura Condensed"/>
                    <a:cs typeface="Futura Condensed"/>
                  </a:endParaRP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465107" y="7085838"/>
                    <a:ext cx="1030873" cy="512961"/>
                  </a:xfrm>
                  <a:prstGeom prst="rect">
                    <a:avLst/>
                  </a:prstGeom>
                  <a:noFill/>
                  <a:ln w="6350" cmpd="sng">
                    <a:noFill/>
                    <a:prstDash val="dash"/>
                  </a:ln>
                </p:spPr>
                <p:txBody>
                  <a:bodyPr wrap="square" numCol="1" rtlCol="0">
                    <a:spAutoFit/>
                  </a:bodyPr>
                  <a:lstStyle/>
                  <a:p>
                    <a:pPr algn="ctr"/>
                    <a:r>
                      <a:rPr lang="en-US" sz="1200" dirty="0">
                        <a:solidFill>
                          <a:schemeClr val="bg1"/>
                        </a:solidFill>
                      </a:rPr>
                      <a:t>Scratch </a:t>
                    </a:r>
                    <a:endParaRPr lang="en-US" sz="1200" dirty="0" smtClean="0">
                      <a:solidFill>
                        <a:schemeClr val="bg1"/>
                      </a:solidFill>
                    </a:endParaRPr>
                  </a:p>
                  <a:p>
                    <a:pPr algn="ctr"/>
                    <a:r>
                      <a:rPr lang="zh-CN" altLang="en-US" sz="1200" dirty="0" smtClean="0">
                        <a:solidFill>
                          <a:schemeClr val="bg1"/>
                        </a:solidFill>
                      </a:rPr>
                      <a:t>工作室</a:t>
                    </a:r>
                    <a:endParaRPr lang="en-US" sz="1200" dirty="0">
                      <a:solidFill>
                        <a:schemeClr val="bg1"/>
                      </a:solidFill>
                      <a:latin typeface="Futura Condensed"/>
                      <a:cs typeface="Futura Condensed"/>
                    </a:endParaRPr>
                  </a:p>
                </p:txBody>
              </p:sp>
            </p:grpSp>
          </p:grpSp>
          <p:grpSp>
            <p:nvGrpSpPr>
              <p:cNvPr id="24" name="Group 23"/>
              <p:cNvGrpSpPr/>
              <p:nvPr/>
            </p:nvGrpSpPr>
            <p:grpSpPr>
              <a:xfrm>
                <a:off x="4060679" y="6847716"/>
                <a:ext cx="927787" cy="1839378"/>
                <a:chOff x="4253209" y="6847713"/>
                <a:chExt cx="1030874" cy="2043752"/>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210" y="7085836"/>
                    <a:ext cx="1030873" cy="512961"/>
                  </a:xfrm>
                  <a:prstGeom prst="rect">
                    <a:avLst/>
                  </a:prstGeom>
                  <a:noFill/>
                  <a:ln w="6350" cmpd="sng">
                    <a:noFill/>
                    <a:prstDash val="dash"/>
                  </a:ln>
                </p:spPr>
                <p:txBody>
                  <a:bodyPr wrap="square" numCol="1" rtlCol="0">
                    <a:spAutoFit/>
                  </a:bodyPr>
                  <a:lstStyle/>
                  <a:p>
                    <a:pPr algn="ctr"/>
                    <a:r>
                      <a:rPr lang="en-US" sz="1200" dirty="0" smtClean="0">
                        <a:solidFill>
                          <a:schemeClr val="bg1"/>
                        </a:solidFill>
                      </a:rPr>
                      <a:t>Scratch</a:t>
                    </a:r>
                    <a:endParaRPr lang="en-US" sz="1200" dirty="0" smtClean="0">
                      <a:solidFill>
                        <a:schemeClr val="bg1"/>
                      </a:solidFill>
                    </a:endParaRPr>
                  </a:p>
                  <a:p>
                    <a:pPr algn="ctr"/>
                    <a:r>
                      <a:rPr lang="en-US" sz="1200" dirty="0" smtClean="0">
                        <a:solidFill>
                          <a:schemeClr val="bg1"/>
                        </a:solidFill>
                      </a:rPr>
                      <a:t> </a:t>
                    </a:r>
                    <a:r>
                      <a:rPr lang="zh-CN" altLang="en-US" sz="1200" dirty="0">
                        <a:solidFill>
                          <a:schemeClr val="bg1"/>
                        </a:solidFill>
                      </a:rPr>
                      <a:t>惊喜</a:t>
                    </a:r>
                    <a:endParaRPr lang="en-US" sz="1200" dirty="0" smtClean="0">
                      <a:solidFill>
                        <a:schemeClr val="bg1"/>
                      </a:solidFill>
                      <a:latin typeface="Futura Condensed"/>
                      <a:cs typeface="Futura Condensed"/>
                    </a:endParaRPr>
                  </a:p>
                </p:txBody>
              </p:sp>
            </p:grpSp>
            <p:sp>
              <p:nvSpPr>
                <p:cNvPr id="26" name="Rectangle 25"/>
                <p:cNvSpPr/>
                <p:nvPr/>
              </p:nvSpPr>
              <p:spPr>
                <a:xfrm>
                  <a:off x="4253209" y="8104925"/>
                  <a:ext cx="1030873" cy="786540"/>
                </a:xfrm>
                <a:prstGeom prst="rect">
                  <a:avLst/>
                </a:prstGeom>
              </p:spPr>
              <p:txBody>
                <a:bodyPr wrap="square">
                  <a:spAutoFit/>
                </a:bodyPr>
                <a:lstStyle/>
                <a:p>
                  <a:pPr algn="ctr"/>
                  <a:r>
                    <a:rPr lang="zh-CN" altLang="en-US" sz="1000" dirty="0"/>
                    <a:t>你能让</a:t>
                  </a:r>
                  <a:r>
                    <a:rPr lang="en-US" sz="1000" dirty="0"/>
                    <a:t>Scratch </a:t>
                  </a:r>
                  <a:r>
                    <a:rPr lang="zh-CN" altLang="en-US" sz="1000" dirty="0"/>
                    <a:t>猫做些令人惊喜的事情吗？</a:t>
                  </a:r>
                  <a:endParaRPr lang="en-US" sz="1000" dirty="0">
                    <a:latin typeface="Futura Condensed"/>
                    <a:cs typeface="Futura Condensed"/>
                  </a:endParaRPr>
                </a:p>
              </p:txBody>
            </p:sp>
          </p:grpSp>
        </p:grpSp>
        <p:grpSp>
          <p:nvGrpSpPr>
            <p:cNvPr id="14" name="Group 13"/>
            <p:cNvGrpSpPr/>
            <p:nvPr/>
          </p:nvGrpSpPr>
          <p:grpSpPr>
            <a:xfrm>
              <a:off x="6413859" y="7306475"/>
              <a:ext cx="927787" cy="1991916"/>
              <a:chOff x="6413859" y="7333121"/>
              <a:chExt cx="927787" cy="1991916"/>
            </a:xfrm>
          </p:grpSpPr>
          <p:sp>
            <p:nvSpPr>
              <p:cNvPr id="15" name="Rectangle 14"/>
              <p:cNvSpPr/>
              <p:nvPr/>
            </p:nvSpPr>
            <p:spPr>
              <a:xfrm>
                <a:off x="6413859" y="8464612"/>
                <a:ext cx="927786" cy="860425"/>
              </a:xfrm>
              <a:prstGeom prst="rect">
                <a:avLst/>
              </a:prstGeom>
            </p:spPr>
            <p:txBody>
              <a:bodyPr wrap="square">
                <a:spAutoFit/>
              </a:bodyPr>
              <a:lstStyle/>
              <a:p>
                <a:pPr algn="ctr"/>
                <a:r>
                  <a:rPr lang="zh-CN" altLang="en-US" sz="1000" dirty="0"/>
                  <a:t>以小组的形式聚集在一起，对想法和项目草案给出反馈</a:t>
                </a:r>
                <a:endParaRPr lang="zh-CN" altLang="en-US" sz="1000" dirty="0"/>
              </a:p>
            </p:txBody>
          </p:sp>
          <p:sp>
            <p:nvSpPr>
              <p:cNvPr id="16" name="Teardrop 15"/>
              <p:cNvSpPr/>
              <p:nvPr/>
            </p:nvSpPr>
            <p:spPr>
              <a:xfrm rot="8075815">
                <a:off x="6438964" y="7333120"/>
                <a:ext cx="877577" cy="877579"/>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413860" y="7623633"/>
                <a:ext cx="927786" cy="276999"/>
              </a:xfrm>
              <a:prstGeom prst="rect">
                <a:avLst/>
              </a:prstGeom>
              <a:noFill/>
              <a:ln w="6350" cmpd="sng">
                <a:noFill/>
                <a:prstDash val="dash"/>
              </a:ln>
            </p:spPr>
            <p:txBody>
              <a:bodyPr wrap="square" numCol="1" rtlCol="0">
                <a:spAutoFit/>
              </a:bodyPr>
              <a:lstStyle/>
              <a:p>
                <a:pPr algn="ctr"/>
                <a:r>
                  <a:rPr lang="zh-CN" altLang="en-US" sz="1200" dirty="0">
                    <a:solidFill>
                      <a:schemeClr val="bg1"/>
                    </a:solidFill>
                  </a:rPr>
                  <a:t>点评小组</a:t>
                </a:r>
                <a:endParaRPr lang="en-US" sz="1200" dirty="0">
                  <a:solidFill>
                    <a:schemeClr val="bg1"/>
                  </a:solidFill>
                  <a:latin typeface="Futura Condensed"/>
                  <a:cs typeface="Futura Condensed"/>
                </a:endParaRPr>
              </a:p>
            </p:txBody>
          </p:sp>
        </p:grpSp>
      </p:grpSp>
      <p:sp>
        <p:nvSpPr>
          <p:cNvPr id="56"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t>9</a:t>
            </a:r>
            <a:endParaRPr lang="en-US" dirty="0"/>
          </a:p>
        </p:txBody>
      </p:sp>
      <p:grpSp>
        <p:nvGrpSpPr>
          <p:cNvPr id="4" name="Group 3"/>
          <p:cNvGrpSpPr/>
          <p:nvPr/>
        </p:nvGrpSpPr>
        <p:grpSpPr>
          <a:xfrm>
            <a:off x="-1" y="5259237"/>
            <a:ext cx="7582143" cy="479583"/>
            <a:chOff x="-1" y="5259237"/>
            <a:chExt cx="7582143" cy="479583"/>
          </a:xfrm>
        </p:grpSpPr>
        <p:sp>
          <p:nvSpPr>
            <p:cNvPr id="58" name="Rectangle 13"/>
            <p:cNvSpPr/>
            <p:nvPr/>
          </p:nvSpPr>
          <p:spPr>
            <a:xfrm>
              <a:off x="-1" y="5259237"/>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5223496" y="5277155"/>
              <a:ext cx="2110950" cy="461665"/>
            </a:xfrm>
            <a:prstGeom prst="rect">
              <a:avLst/>
            </a:prstGeom>
            <a:noFill/>
          </p:spPr>
          <p:txBody>
            <a:bodyPr wrap="square" rtlCol="0" anchor="ctr" anchorCtr="0">
              <a:spAutoFit/>
            </a:bodyPr>
            <a:lstStyle/>
            <a:p>
              <a:pPr algn="r"/>
              <a:r>
                <a:rPr lang="zh-CN" altLang="en-US" sz="2400" dirty="0" smtClean="0">
                  <a:solidFill>
                    <a:schemeClr val="bg1"/>
                  </a:solidFill>
                  <a:latin typeface="Futura Condensed"/>
                  <a:cs typeface="Futura Condensed"/>
                </a:rPr>
                <a:t>建议流程</a:t>
              </a:r>
              <a:endParaRPr lang="en-US" sz="2400" dirty="0">
                <a:solidFill>
                  <a:schemeClr val="bg1"/>
                </a:solidFill>
                <a:latin typeface="Futura Condensed"/>
                <a:cs typeface="Futura Condensed"/>
              </a:endParaRPr>
            </a:p>
          </p:txBody>
        </p:sp>
      </p:grpSp>
      <p:grpSp>
        <p:nvGrpSpPr>
          <p:cNvPr id="3" name="Group 2"/>
          <p:cNvGrpSpPr/>
          <p:nvPr/>
        </p:nvGrpSpPr>
        <p:grpSpPr>
          <a:xfrm>
            <a:off x="-1" y="660274"/>
            <a:ext cx="7582143" cy="479583"/>
            <a:chOff x="-1" y="660274"/>
            <a:chExt cx="7582143" cy="479583"/>
          </a:xfrm>
        </p:grpSpPr>
        <p:sp>
          <p:nvSpPr>
            <p:cNvPr id="62" name="Rectangle 13"/>
            <p:cNvSpPr/>
            <p:nvPr/>
          </p:nvSpPr>
          <p:spPr>
            <a:xfrm>
              <a:off x="-1" y="660274"/>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3406789" y="678192"/>
              <a:ext cx="3927657" cy="461665"/>
            </a:xfrm>
            <a:prstGeom prst="rect">
              <a:avLst/>
            </a:prstGeom>
            <a:noFill/>
          </p:spPr>
          <p:txBody>
            <a:bodyPr wrap="square" rtlCol="0" anchor="ctr" anchorCtr="0">
              <a:spAutoFit/>
            </a:bodyPr>
            <a:lstStyle/>
            <a:p>
              <a:pPr algn="r"/>
              <a:r>
                <a:rPr lang="zh-CN" altLang="en-US" sz="2400" dirty="0">
                  <a:solidFill>
                    <a:schemeClr val="bg1"/>
                  </a:solidFill>
                </a:rPr>
                <a:t>开始自己的探索之旅</a:t>
              </a:r>
              <a:endParaRPr lang="en-US" sz="2400" dirty="0">
                <a:solidFill>
                  <a:schemeClr val="bg1"/>
                </a:solidFill>
                <a:latin typeface="Futura Condensed"/>
                <a:cs typeface="Futura Condensed"/>
              </a:endParaRPr>
            </a:p>
          </p:txBody>
        </p:sp>
      </p:grpSp>
      <p:pic>
        <p:nvPicPr>
          <p:cNvPr id="5" name="Picture 4"/>
          <p:cNvPicPr>
            <a:picLocks noChangeAspect="1"/>
          </p:cNvPicPr>
          <p:nvPr/>
        </p:nvPicPr>
        <p:blipFill>
          <a:blip r:embed="rId1"/>
          <a:stretch>
            <a:fillRect/>
          </a:stretch>
        </p:blipFill>
        <p:spPr>
          <a:xfrm>
            <a:off x="320040" y="1721485"/>
            <a:ext cx="3649345" cy="26650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995" y="2830659"/>
            <a:ext cx="3324338" cy="2435964"/>
            <a:chOff x="457995" y="2830659"/>
            <a:chExt cx="3324338" cy="2435964"/>
          </a:xfrm>
        </p:grpSpPr>
        <p:sp>
          <p:nvSpPr>
            <p:cNvPr id="14" name="TextBox 13"/>
            <p:cNvSpPr txBox="1"/>
            <p:nvPr/>
          </p:nvSpPr>
          <p:spPr>
            <a:xfrm>
              <a:off x="551129" y="3328603"/>
              <a:ext cx="3231204" cy="193802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借助右边的反思提示，询问学生使用电脑的</a:t>
              </a:r>
              <a:r>
                <a:rPr lang="zh-CN" altLang="en-US" sz="1200" dirty="0" smtClean="0"/>
                <a:t>经历。</a:t>
              </a:r>
              <a:endParaRPr lang="en-US" sz="600" dirty="0" smtClean="0">
                <a:latin typeface="Futura Condensed"/>
                <a:cs typeface="Futura Condensed"/>
              </a:endParaRPr>
            </a:p>
            <a:p>
              <a:pPr marL="171450" indent="-171450">
                <a:buFont typeface="Wingdings" panose="05000000000000000000" pitchFamily="2" charset="2"/>
                <a:buChar char="q"/>
              </a:pPr>
              <a:r>
                <a:rPr lang="zh-CN" altLang="en-US" sz="1200" dirty="0"/>
                <a:t>借助 </a:t>
              </a:r>
              <a:r>
                <a:rPr lang="en-US" altLang="zh-CN" sz="1200" dirty="0"/>
                <a:t>Scratch </a:t>
              </a:r>
              <a:r>
                <a:rPr lang="zh-CN" altLang="en-US" sz="1200" dirty="0"/>
                <a:t>介绍短片以及一些学生可能会</a:t>
              </a:r>
              <a:r>
                <a:rPr lang="zh-CN" altLang="en-US" sz="1200" dirty="0">
                  <a:sym typeface="+mn-ea"/>
                </a:rPr>
                <a:t>觉得</a:t>
              </a:r>
              <a:r>
                <a:rPr lang="zh-CN" altLang="en-US" sz="1200" dirty="0"/>
                <a:t>有兴趣，有启发的项目案例，向学生</a:t>
              </a:r>
              <a:r>
                <a:rPr lang="zh-CN" altLang="en-US" sz="1200" dirty="0" smtClean="0"/>
                <a:t>介绍 </a:t>
              </a:r>
              <a:r>
                <a:rPr lang="en-US" altLang="zh-CN" sz="1200" dirty="0"/>
                <a:t>Scratch </a:t>
              </a:r>
              <a:r>
                <a:rPr lang="zh-CN" altLang="en-US" sz="1200" dirty="0"/>
                <a:t>创意计算以及他们能够创作的项目。向他们说明在接下来的课程里，他们将用 </a:t>
              </a:r>
              <a:r>
                <a:rPr lang="en-US" altLang="zh-CN" sz="1200" dirty="0"/>
                <a:t>Scratch </a:t>
              </a:r>
              <a:r>
                <a:rPr lang="zh-CN" altLang="en-US" sz="1200" dirty="0" smtClean="0"/>
                <a:t>创作</a:t>
              </a:r>
              <a:r>
                <a:rPr lang="zh-CN" altLang="en-US" sz="1200" dirty="0"/>
                <a:t>自己的计算机互动</a:t>
              </a:r>
              <a:r>
                <a:rPr lang="zh-CN" altLang="en-US" sz="1200" dirty="0" smtClean="0"/>
                <a:t>媒体。</a:t>
              </a:r>
              <a:endParaRPr lang="en-US" sz="1200" dirty="0"/>
            </a:p>
            <a:p>
              <a:pPr marL="171450" indent="-171450">
                <a:buFont typeface="Wingdings" panose="05000000000000000000" pitchFamily="2" charset="2"/>
                <a:buChar char="q"/>
              </a:pPr>
              <a:r>
                <a:rPr lang="zh-CN" altLang="en-US" sz="1200" dirty="0"/>
                <a:t>你将</a:t>
              </a:r>
              <a:r>
                <a:rPr lang="zh-CN" altLang="en-US" sz="1200" dirty="0" smtClean="0"/>
                <a:t>创作</a:t>
              </a:r>
              <a:r>
                <a:rPr lang="zh-CN" altLang="en-US" sz="1200" dirty="0"/>
                <a:t>什么作品？让学生想象他们想用 </a:t>
              </a:r>
              <a:r>
                <a:rPr lang="en-US" altLang="zh-CN" sz="1200" dirty="0"/>
                <a:t>Scratch </a:t>
              </a:r>
              <a:r>
                <a:rPr lang="zh-CN" altLang="en-US" sz="1200" dirty="0"/>
                <a:t>创作什么类型的项目</a:t>
              </a:r>
              <a:r>
                <a:rPr lang="zh-CN" altLang="en-US" sz="1200" dirty="0" smtClean="0"/>
                <a:t>。</a:t>
              </a:r>
              <a:endParaRPr lang="en-US" sz="1200" b="1" dirty="0" smtClean="0">
                <a:latin typeface="Futura Condensed"/>
                <a:cs typeface="Futura Condensed"/>
              </a:endParaRPr>
            </a:p>
          </p:txBody>
        </p:sp>
        <p:sp>
          <p:nvSpPr>
            <p:cNvPr id="15" name="TextBox 14"/>
            <p:cNvSpPr txBox="1"/>
            <p:nvPr/>
          </p:nvSpPr>
          <p:spPr>
            <a:xfrm>
              <a:off x="457995" y="2830659"/>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17" name="Straight Connector 16"/>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007796" y="2830659"/>
            <a:ext cx="3307404" cy="1696824"/>
            <a:chOff x="4007796" y="2830659"/>
            <a:chExt cx="3307404" cy="1696824"/>
          </a:xfrm>
        </p:grpSpPr>
        <p:sp>
          <p:nvSpPr>
            <p:cNvPr id="18" name="TextBox 17"/>
            <p:cNvSpPr txBox="1"/>
            <p:nvPr/>
          </p:nvSpPr>
          <p:spPr>
            <a:xfrm>
              <a:off x="4104914" y="3328603"/>
              <a:ext cx="3117152" cy="119888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播放 </a:t>
              </a:r>
              <a:r>
                <a:rPr lang="en-US" sz="1200" dirty="0"/>
                <a:t>Scratch </a:t>
              </a:r>
              <a:r>
                <a:rPr lang="zh-CN" altLang="en-US" sz="1200" dirty="0"/>
                <a:t>介绍短片的投影仪（可选）</a:t>
              </a:r>
              <a:endParaRPr lang="zh-CN" altLang="en-US" sz="1200" dirty="0"/>
            </a:p>
            <a:p>
              <a:pPr marL="171450" indent="-171450">
                <a:buFont typeface="Wingdings" panose="05000000000000000000" pitchFamily="2" charset="2"/>
                <a:buChar char="q"/>
              </a:pPr>
              <a:r>
                <a:rPr lang="en-US" sz="1200" dirty="0" smtClean="0"/>
                <a:t> </a:t>
              </a:r>
              <a:r>
                <a:rPr lang="en-US" sz="1200" dirty="0"/>
                <a:t>Scratch </a:t>
              </a:r>
              <a:r>
                <a:rPr lang="zh-CN" altLang="en-US" sz="1200" dirty="0"/>
                <a:t>介绍短片</a:t>
              </a:r>
              <a:endParaRPr lang="zh-CN" altLang="en-US" sz="1200" dirty="0"/>
            </a:p>
            <a:p>
              <a:r>
                <a:rPr lang="en-US" sz="1200" dirty="0">
                  <a:hlinkClick r:id="rId1"/>
                </a:rPr>
                <a:t>http://vimeo.com/65583694</a:t>
              </a:r>
              <a:endParaRPr lang="en-US" sz="1200" dirty="0"/>
            </a:p>
            <a:p>
              <a:r>
                <a:rPr lang="en-US" sz="1200" dirty="0">
                  <a:hlinkClick r:id="rId2"/>
                </a:rPr>
                <a:t>http://youtu.be/-</a:t>
              </a:r>
              <a:r>
                <a:rPr lang="en-US" sz="1200" dirty="0" smtClean="0">
                  <a:hlinkClick r:id="rId2"/>
                </a:rPr>
                <a:t>SjuiawRMU4</a:t>
              </a:r>
              <a:endParaRPr lang="en-US" sz="1200" dirty="0" smtClean="0"/>
            </a:p>
            <a:p>
              <a:pPr marL="171450" indent="-171450">
                <a:buFont typeface="Wingdings" panose="05000000000000000000" pitchFamily="2" charset="2"/>
                <a:buChar char="q"/>
              </a:pPr>
              <a:r>
                <a:rPr lang="zh-CN" altLang="en-US" sz="1200" dirty="0" smtClean="0"/>
                <a:t>示例项目工作室</a:t>
              </a:r>
              <a:endParaRPr lang="zh-CN" altLang="en-US" sz="1200" dirty="0"/>
            </a:p>
            <a:p>
              <a:r>
                <a:rPr lang="en-US" sz="1200" dirty="0" smtClean="0"/>
                <a:t> </a:t>
              </a:r>
              <a:r>
                <a:rPr lang="en-US" sz="1200" dirty="0" smtClean="0">
                  <a:hlinkClick r:id="rId3" action="ppaction://hlinkfile"/>
                </a:rPr>
                <a:t>https://create.codelab.club/studios/64/</a:t>
              </a:r>
              <a:endParaRPr lang="pt-BR" sz="1200" dirty="0"/>
            </a:p>
          </p:txBody>
        </p:sp>
        <p:sp>
          <p:nvSpPr>
            <p:cNvPr id="19" name="TextBox 18"/>
            <p:cNvSpPr txBox="1"/>
            <p:nvPr/>
          </p:nvSpPr>
          <p:spPr>
            <a:xfrm>
              <a:off x="4007796" y="2830659"/>
              <a:ext cx="3307404" cy="338554"/>
            </a:xfrm>
            <a:prstGeom prst="rect">
              <a:avLst/>
            </a:prstGeom>
            <a:noFill/>
          </p:spPr>
          <p:txBody>
            <a:bodyPr wrap="square" rtlCol="0">
              <a:spAutoFit/>
            </a:bodyPr>
            <a:lstStyle/>
            <a:p>
              <a:r>
                <a:rPr lang="zh-CN" altLang="en-US" sz="1600" dirty="0"/>
                <a:t>可用</a:t>
              </a:r>
              <a:r>
                <a:rPr lang="zh-CN" altLang="en-US" sz="1600" dirty="0" smtClean="0"/>
                <a:t>资源</a:t>
              </a:r>
              <a:endParaRPr lang="en-US" sz="1600" dirty="0">
                <a:latin typeface="Futura Condensed"/>
                <a:cs typeface="Futura Condensed"/>
              </a:endParaRPr>
            </a:p>
          </p:txBody>
        </p:sp>
        <p:cxnSp>
          <p:nvCxnSpPr>
            <p:cNvPr id="20" name="Straight Connector 19"/>
            <p:cNvCxnSpPr/>
            <p:nvPr/>
          </p:nvCxnSpPr>
          <p:spPr>
            <a:xfrm flipV="1">
              <a:off x="4104915"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640173"/>
            <a:ext cx="3307404" cy="1140987"/>
            <a:chOff x="3992282" y="2832776"/>
            <a:chExt cx="3307404" cy="1140987"/>
          </a:xfrm>
        </p:grpSpPr>
        <p:sp>
          <p:nvSpPr>
            <p:cNvPr id="84" name="TextBox 83"/>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a:t>你与电脑有哪些不同的互动方式？</a:t>
              </a:r>
              <a:endParaRPr lang="zh-CN" altLang="en-US" sz="1200" dirty="0"/>
            </a:p>
            <a:p>
              <a:r>
                <a:rPr lang="en-US" altLang="zh-CN" sz="1200" dirty="0" smtClean="0"/>
                <a:t>+  </a:t>
              </a:r>
              <a:r>
                <a:rPr lang="zh-CN" altLang="en-US" sz="1200" dirty="0"/>
                <a:t>其</a:t>
              </a:r>
              <a:r>
                <a:rPr lang="zh-CN" altLang="en-US" sz="1200" dirty="0">
                  <a:sym typeface="+mn-ea"/>
                </a:rPr>
                <a:t>中有多少方式涉及到使用电脑进行创意创作</a:t>
              </a:r>
              <a:r>
                <a:rPr lang="zh-CN" altLang="en-US" sz="1200" dirty="0"/>
                <a:t>？</a:t>
              </a:r>
              <a:endParaRPr lang="zh-CN" altLang="en-US" sz="1200" dirty="0"/>
            </a:p>
          </p:txBody>
        </p:sp>
        <p:sp>
          <p:nvSpPr>
            <p:cNvPr id="85" name="TextBox 84"/>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sz="1600" dirty="0">
                <a:latin typeface="Futura Condensed"/>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48669" y="5901098"/>
            <a:ext cx="3307404" cy="1140987"/>
            <a:chOff x="4033155" y="2832776"/>
            <a:chExt cx="3307404" cy="1140987"/>
          </a:xfrm>
        </p:grpSpPr>
        <p:sp>
          <p:nvSpPr>
            <p:cNvPr id="88" name="TextBox 87"/>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学生们</a:t>
              </a:r>
              <a:r>
                <a:rPr lang="zh-CN" altLang="en-US" sz="1200" dirty="0"/>
                <a:t>是否讨论出很多样化的项目想法？</a:t>
              </a:r>
              <a:endParaRPr lang="zh-CN" altLang="en-US" sz="1200" dirty="0"/>
            </a:p>
            <a:p>
              <a:r>
                <a:rPr lang="zh-CN" altLang="en-US" sz="1200" dirty="0"/>
                <a:t>如果没有的话，给他们展示一些不同类型的项目，给他们一些</a:t>
              </a:r>
              <a:r>
                <a:rPr lang="zh-CN" altLang="en-US" sz="1200" dirty="0" smtClean="0"/>
                <a:t>启示。</a:t>
              </a:r>
              <a:endParaRPr lang="en-US" sz="1200" dirty="0">
                <a:latin typeface="Futura Condensed"/>
                <a:cs typeface="Futura Condensed"/>
              </a:endParaRPr>
            </a:p>
          </p:txBody>
        </p:sp>
        <p:sp>
          <p:nvSpPr>
            <p:cNvPr id="89" name="TextBox 88"/>
            <p:cNvSpPr txBox="1"/>
            <p:nvPr/>
          </p:nvSpPr>
          <p:spPr>
            <a:xfrm>
              <a:off x="4033155" y="2832776"/>
              <a:ext cx="3307404" cy="338554"/>
            </a:xfrm>
            <a:prstGeom prst="rect">
              <a:avLst/>
            </a:prstGeom>
            <a:noFill/>
          </p:spPr>
          <p:txBody>
            <a:bodyPr wrap="square" rtlCol="0">
              <a:spAutoFit/>
            </a:bodyPr>
            <a:lstStyle/>
            <a:p>
              <a:r>
                <a:rPr lang="zh-CN" altLang="en-US" sz="1600" dirty="0"/>
                <a:t>回顾学生</a:t>
              </a:r>
              <a:r>
                <a:rPr lang="zh-CN" altLang="en-US" sz="1600" dirty="0" smtClean="0"/>
                <a:t>作品</a:t>
              </a:r>
              <a:endParaRPr lang="en-US" sz="1600" dirty="0">
                <a:latin typeface="Futura Condensed"/>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457995" y="7630731"/>
            <a:ext cx="6857205" cy="352518"/>
            <a:chOff x="457995" y="7630731"/>
            <a:chExt cx="6857205" cy="352518"/>
          </a:xfrm>
        </p:grpSpPr>
        <p:sp>
          <p:nvSpPr>
            <p:cNvPr id="63" name="TextBox 62"/>
            <p:cNvSpPr txBox="1"/>
            <p:nvPr/>
          </p:nvSpPr>
          <p:spPr>
            <a:xfrm>
              <a:off x="457995" y="7641903"/>
              <a:ext cx="3307404" cy="338554"/>
            </a:xfrm>
            <a:prstGeom prst="rect">
              <a:avLst/>
            </a:prstGeom>
            <a:noFill/>
          </p:spPr>
          <p:txBody>
            <a:bodyPr wrap="square" rtlCol="0">
              <a:spAutoFit/>
            </a:bodyPr>
            <a:lstStyle/>
            <a:p>
              <a:r>
                <a:rPr lang="zh-CN" altLang="en-US" sz="1600" dirty="0"/>
                <a:t>备注</a:t>
              </a:r>
              <a:r>
                <a:rPr lang="zh-CN" altLang="en-US" sz="1600" dirty="0" smtClean="0"/>
                <a:t>说明</a:t>
              </a:r>
              <a:endParaRPr lang="en-US" sz="1600" dirty="0">
                <a:latin typeface="Futura Condensed"/>
                <a:cs typeface="Futura Condensed"/>
              </a:endParaRPr>
            </a:p>
          </p:txBody>
        </p:sp>
        <p:cxnSp>
          <p:nvCxnSpPr>
            <p:cNvPr id="64" name="Straight Connector 6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07796" y="7630731"/>
              <a:ext cx="3307404" cy="338554"/>
            </a:xfrm>
            <a:prstGeom prst="rect">
              <a:avLst/>
            </a:prstGeom>
            <a:noFill/>
          </p:spPr>
          <p:txBody>
            <a:bodyPr wrap="square" rtlCol="0">
              <a:spAutoFit/>
            </a:bodyPr>
            <a:lstStyle/>
            <a:p>
              <a:r>
                <a:rPr lang="zh-CN" altLang="en-US" sz="1600" dirty="0" smtClean="0">
                  <a:latin typeface="Futura Condensed"/>
                  <a:cs typeface="Futura Condensed"/>
                </a:rPr>
                <a:t>我的笔记</a:t>
              </a:r>
              <a:endParaRPr lang="en-US" sz="1600" dirty="0">
                <a:latin typeface="Futura Condensed"/>
                <a:cs typeface="Futura Condensed"/>
              </a:endParaRPr>
            </a:p>
          </p:txBody>
        </p:sp>
      </p:grpSp>
      <p:cxnSp>
        <p:nvCxnSpPr>
          <p:cNvPr id="71" name="Straight Connector 7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4104914" y="8217641"/>
            <a:ext cx="3117152" cy="1158779"/>
            <a:chOff x="3746748" y="8217641"/>
            <a:chExt cx="3475318" cy="1158779"/>
          </a:xfrm>
        </p:grpSpPr>
        <p:sp>
          <p:nvSpPr>
            <p:cNvPr id="73" name="TextBox 7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74" name="Group 73"/>
            <p:cNvGrpSpPr/>
            <p:nvPr/>
          </p:nvGrpSpPr>
          <p:grpSpPr>
            <a:xfrm>
              <a:off x="4076948" y="8385986"/>
              <a:ext cx="3145118" cy="883399"/>
              <a:chOff x="3891832" y="8385983"/>
              <a:chExt cx="3321768" cy="883398"/>
            </a:xfrm>
          </p:grpSpPr>
          <p:cxnSp>
            <p:nvCxnSpPr>
              <p:cNvPr id="95" name="Straight Connector 9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9" name="TextBox 98"/>
          <p:cNvSpPr txBox="1"/>
          <p:nvPr/>
        </p:nvSpPr>
        <p:spPr>
          <a:xfrm>
            <a:off x="551129" y="8142739"/>
            <a:ext cx="3231204" cy="101473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如</a:t>
            </a:r>
            <a:r>
              <a:rPr lang="zh-CN" altLang="en-US" sz="1200" dirty="0"/>
              <a:t>无网络连接，预先下载 </a:t>
            </a:r>
            <a:r>
              <a:rPr lang="en-US" altLang="zh-CN" sz="1200" dirty="0"/>
              <a:t>Scratch </a:t>
            </a:r>
            <a:r>
              <a:rPr lang="zh-CN" altLang="en-US" sz="1200" dirty="0"/>
              <a:t>介绍</a:t>
            </a:r>
            <a:r>
              <a:rPr lang="zh-CN" altLang="en-US" sz="1200" dirty="0" smtClean="0"/>
              <a:t>短片：</a:t>
            </a:r>
            <a:r>
              <a:rPr lang="en-US" sz="1200" dirty="0">
                <a:hlinkClick r:id="rId1"/>
              </a:rPr>
              <a:t>http://</a:t>
            </a:r>
            <a:r>
              <a:rPr lang="en-US" sz="1200" dirty="0" smtClean="0">
                <a:hlinkClick r:id="rId1"/>
              </a:rPr>
              <a:t>vimeo.com/65583694</a:t>
            </a:r>
            <a:endParaRPr lang="en-US" sz="1200" dirty="0" smtClean="0"/>
          </a:p>
          <a:p>
            <a:r>
              <a:rPr lang="en-US" altLang="zh-CN" sz="1200" dirty="0" smtClean="0"/>
              <a:t>+  </a:t>
            </a:r>
            <a:r>
              <a:rPr lang="zh-CN" altLang="en-US" sz="1200" dirty="0" smtClean="0"/>
              <a:t>相比写出反思问题的答案，鼓励学生发挥创造力将答案画出来</a:t>
            </a:r>
            <a:r>
              <a:rPr lang="zh-CN" altLang="en-US" sz="1200" dirty="0"/>
              <a:t>（例如：画出你和电脑互动的不同方式）</a:t>
            </a:r>
            <a:endParaRPr lang="pt-BR" sz="1200" dirty="0">
              <a:latin typeface="Futura Condensed"/>
              <a:cs typeface="Futura Condensed"/>
            </a:endParaRPr>
          </a:p>
        </p:txBody>
      </p:sp>
      <p:grpSp>
        <p:nvGrpSpPr>
          <p:cNvPr id="2" name="Group 1"/>
          <p:cNvGrpSpPr/>
          <p:nvPr/>
        </p:nvGrpSpPr>
        <p:grpSpPr>
          <a:xfrm>
            <a:off x="1303889" y="647673"/>
            <a:ext cx="5913646" cy="1747297"/>
            <a:chOff x="457995" y="647673"/>
            <a:chExt cx="5913646" cy="1747297"/>
          </a:xfrm>
        </p:grpSpPr>
        <p:sp>
          <p:nvSpPr>
            <p:cNvPr id="66" name="TextBox 65"/>
            <p:cNvSpPr txBox="1"/>
            <p:nvPr/>
          </p:nvSpPr>
          <p:spPr>
            <a:xfrm>
              <a:off x="3371794" y="795405"/>
              <a:ext cx="2999847" cy="159956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通过</a:t>
              </a:r>
              <a:r>
                <a:rPr lang="zh-CN" altLang="en-US" sz="1400" dirty="0"/>
                <a:t>观看 </a:t>
              </a:r>
              <a:r>
                <a:rPr lang="en-US" altLang="zh-CN" sz="1400" dirty="0"/>
                <a:t>Scratch </a:t>
              </a:r>
              <a:r>
                <a:rPr lang="zh-CN" altLang="en-US" sz="1400" dirty="0"/>
                <a:t>介绍短片或探索示例项目，了解基于 </a:t>
              </a:r>
              <a:r>
                <a:rPr lang="en-US" altLang="zh-CN" sz="1400" dirty="0"/>
                <a:t>Scratch </a:t>
              </a:r>
              <a:r>
                <a:rPr lang="zh-CN" altLang="en-US" sz="1400" dirty="0"/>
                <a:t>的计算机创作过程</a:t>
              </a:r>
              <a:endParaRPr lang="zh-CN" altLang="en-US" sz="1400" dirty="0"/>
            </a:p>
            <a:p>
              <a:r>
                <a:rPr lang="en-US" altLang="zh-CN" sz="1400" dirty="0" smtClean="0"/>
                <a:t>+  </a:t>
              </a:r>
              <a:r>
                <a:rPr lang="zh-CN" altLang="en-US" sz="1400" dirty="0" smtClean="0"/>
                <a:t>能够</a:t>
              </a:r>
              <a:r>
                <a:rPr lang="zh-CN" altLang="en-US" sz="1400" dirty="0"/>
                <a:t>想象他们自己的 </a:t>
              </a:r>
              <a:r>
                <a:rPr lang="en-US" sz="1400" dirty="0"/>
                <a:t>Scratch </a:t>
              </a:r>
              <a:r>
                <a:rPr lang="zh-CN" altLang="en-US" sz="1400" dirty="0"/>
                <a:t>作品的可能性</a:t>
              </a:r>
              <a:endParaRPr lang="en-US" sz="1200" dirty="0" smtClean="0">
                <a:latin typeface="Futura Condensed"/>
                <a:cs typeface="Futura Condensed"/>
              </a:endParaRPr>
            </a:p>
          </p:txBody>
        </p:sp>
        <p:sp>
          <p:nvSpPr>
            <p:cNvPr id="67" name="TextBox 66"/>
            <p:cNvSpPr txBox="1"/>
            <p:nvPr/>
          </p:nvSpPr>
          <p:spPr>
            <a:xfrm>
              <a:off x="457995" y="647673"/>
              <a:ext cx="2815942" cy="584775"/>
            </a:xfrm>
            <a:prstGeom prst="rect">
              <a:avLst/>
            </a:prstGeom>
            <a:noFill/>
          </p:spPr>
          <p:txBody>
            <a:bodyPr wrap="square" rtlCol="0">
              <a:spAutoFit/>
            </a:bodyPr>
            <a:lstStyle/>
            <a:p>
              <a:r>
                <a:rPr lang="en-US" sz="3200" dirty="0"/>
                <a:t>Scratch </a:t>
              </a:r>
              <a:r>
                <a:rPr lang="zh-CN" altLang="en-US" sz="3200" dirty="0"/>
                <a:t>介绍</a:t>
              </a:r>
              <a:endParaRPr lang="en-US" sz="3200" dirty="0" smtClean="0">
                <a:latin typeface="Futura Condensed"/>
                <a:cs typeface="Futura Condensed"/>
              </a:endParaRPr>
            </a:p>
          </p:txBody>
        </p:sp>
        <p:sp>
          <p:nvSpPr>
            <p:cNvPr id="69" name="TextBox 68"/>
            <p:cNvSpPr txBox="1"/>
            <p:nvPr/>
          </p:nvSpPr>
          <p:spPr>
            <a:xfrm>
              <a:off x="1685092" y="1694427"/>
              <a:ext cx="1092200" cy="460375"/>
            </a:xfrm>
            <a:prstGeom prst="rect">
              <a:avLst/>
            </a:prstGeom>
            <a:noFill/>
          </p:spPr>
          <p:txBody>
            <a:bodyPr wrap="square" rtlCol="0">
              <a:spAutoFit/>
            </a:bodyPr>
            <a:lstStyle/>
            <a:p>
              <a:pPr algn="l">
                <a:lnSpc>
                  <a:spcPct val="120000"/>
                </a:lnSpc>
              </a:pPr>
              <a:r>
                <a:rPr lang="zh-CN" altLang="en-US" sz="1000" dirty="0"/>
                <a:t>建议时间</a:t>
              </a:r>
              <a:r>
                <a:rPr lang="zh-CN" altLang="en-US" sz="1000" dirty="0" smtClean="0"/>
                <a:t> </a:t>
              </a:r>
              <a:endParaRPr lang="en-US" altLang="zh-CN" sz="1000" dirty="0" smtClean="0"/>
            </a:p>
            <a:p>
              <a:pPr algn="l">
                <a:lnSpc>
                  <a:spcPct val="120000"/>
                </a:lnSpc>
              </a:pPr>
              <a:r>
                <a:rPr lang="en-US" altLang="zh-CN" sz="1000" dirty="0" smtClean="0"/>
                <a:t>5-</a:t>
              </a:r>
              <a:r>
                <a:rPr lang="en-US" altLang="zh-CN" sz="1000" dirty="0"/>
                <a:t>15 </a:t>
              </a:r>
              <a:r>
                <a:rPr lang="zh-CN" altLang="en-US" sz="1000" dirty="0" smtClean="0"/>
                <a:t>分钟</a:t>
              </a:r>
              <a:endParaRPr lang="en-US" sz="1000" dirty="0" smtClean="0">
                <a:latin typeface="Futura Condensed"/>
                <a:cs typeface="Futura Condensed"/>
              </a:endParaRPr>
            </a:p>
          </p:txBody>
        </p:sp>
        <p:pic>
          <p:nvPicPr>
            <p:cNvPr id="75" name="Picture 74" descr="5m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644" y="1752574"/>
              <a:ext cx="329184" cy="329184"/>
            </a:xfrm>
            <a:prstGeom prst="rect">
              <a:avLst/>
            </a:prstGeom>
          </p:spPr>
        </p:pic>
      </p:grpSp>
      <p:grpSp>
        <p:nvGrpSpPr>
          <p:cNvPr id="8" name="Group 7"/>
          <p:cNvGrpSpPr/>
          <p:nvPr/>
        </p:nvGrpSpPr>
        <p:grpSpPr>
          <a:xfrm>
            <a:off x="551129" y="0"/>
            <a:ext cx="493776" cy="2791968"/>
            <a:chOff x="551129" y="0"/>
            <a:chExt cx="493776" cy="2791968"/>
          </a:xfrm>
        </p:grpSpPr>
        <p:pic>
          <p:nvPicPr>
            <p:cNvPr id="6" name="Picture 5" descr="Unit0activ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4" name="TextBox 53"/>
            <p:cNvSpPr txBox="1"/>
            <p:nvPr/>
          </p:nvSpPr>
          <p:spPr>
            <a:xfrm rot="5400000">
              <a:off x="-375331" y="1266137"/>
              <a:ext cx="2341356" cy="460375"/>
            </a:xfrm>
            <a:prstGeom prst="rect">
              <a:avLst/>
            </a:prstGeom>
            <a:noFill/>
          </p:spPr>
          <p:txBody>
            <a:bodyPr wrap="square" rtlCol="0" anchor="ctr" anchorCtr="0">
              <a:spAutoFit/>
            </a:bodyPr>
            <a:lstStyle/>
            <a:p>
              <a:r>
                <a:rPr lang="en-US" sz="2400" dirty="0">
                  <a:latin typeface="Futura Condensed"/>
                  <a:cs typeface="Futura Condensed"/>
                </a:rPr>
                <a:t>UNIT </a:t>
              </a:r>
              <a:r>
                <a:rPr lang="en-US" sz="2400" dirty="0" smtClean="0">
                  <a:latin typeface="Futura Condensed"/>
                  <a:cs typeface="Futura Condensed"/>
                </a:rPr>
                <a:t>0</a:t>
              </a:r>
              <a:r>
                <a:rPr lang="zh-CN" altLang="en-US" sz="2400" dirty="0" smtClean="0">
                  <a:latin typeface="Futura Condensed"/>
                  <a:cs typeface="Futura Condensed"/>
                </a:rPr>
                <a:t>准备</a:t>
              </a:r>
              <a:r>
                <a:rPr lang="zh-CN" altLang="en-US" sz="2400" dirty="0">
                  <a:latin typeface="Futura Condensed"/>
                  <a:cs typeface="Futura Condensed"/>
                </a:rPr>
                <a:t>开</a:t>
              </a:r>
              <a:endParaRPr lang="en-US" sz="2400" dirty="0">
                <a:latin typeface="Futura Condensed"/>
                <a:cs typeface="Futura Condensed"/>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t>10</a:t>
            </a:r>
            <a:endParaRPr lang="en-US" dirty="0"/>
          </a:p>
        </p:txBody>
      </p:sp>
      <p:grpSp>
        <p:nvGrpSpPr>
          <p:cNvPr id="45" name="Group 48"/>
          <p:cNvGrpSpPr/>
          <p:nvPr/>
        </p:nvGrpSpPr>
        <p:grpSpPr>
          <a:xfrm>
            <a:off x="551130" y="0"/>
            <a:ext cx="493777" cy="2760948"/>
            <a:chOff x="551129" y="0"/>
            <a:chExt cx="493776" cy="2791968"/>
          </a:xfrm>
        </p:grpSpPr>
        <p:pic>
          <p:nvPicPr>
            <p:cNvPr id="46" name="Picture 49" descr="Unit0activ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47" name="TextBox 46"/>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0 </a:t>
              </a:r>
              <a:r>
                <a:rPr lang="zh-CN" altLang="en-US" sz="2000" dirty="0">
                  <a:solidFill>
                    <a:schemeClr val="bg1"/>
                  </a:solidFill>
                  <a:latin typeface="+mn-ea"/>
                  <a:cs typeface="Futura Condensed"/>
                </a:rPr>
                <a:t>准备开始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35440" y="-1"/>
            <a:ext cx="493776" cy="2791970"/>
            <a:chOff x="551129" y="-2"/>
            <a:chExt cx="493776" cy="2791970"/>
          </a:xfrm>
        </p:grpSpPr>
        <p:pic>
          <p:nvPicPr>
            <p:cNvPr id="58" name="Picture 57" descr="Unit0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9" name="TextBox 58"/>
            <p:cNvSpPr txBox="1"/>
            <p:nvPr/>
          </p:nvSpPr>
          <p:spPr>
            <a:xfrm rot="5400000">
              <a:off x="-422952" y="1018907"/>
              <a:ext cx="2436598"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0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44" name="TextBox 43"/>
          <p:cNvSpPr txBox="1"/>
          <p:nvPr/>
        </p:nvSpPr>
        <p:spPr>
          <a:xfrm>
            <a:off x="457835" y="647700"/>
            <a:ext cx="2945765" cy="1198880"/>
          </a:xfrm>
          <a:prstGeom prst="rect">
            <a:avLst/>
          </a:prstGeom>
          <a:noFill/>
        </p:spPr>
        <p:txBody>
          <a:bodyPr wrap="square" rtlCol="0">
            <a:spAutoFit/>
          </a:bodyPr>
          <a:lstStyle/>
          <a:p>
            <a:r>
              <a:rPr lang="en-US" sz="3600" dirty="0"/>
              <a:t>Scratch </a:t>
            </a:r>
            <a:r>
              <a:rPr lang="zh-CN" altLang="en-US" sz="3600" dirty="0"/>
              <a:t>介绍</a:t>
            </a:r>
            <a:endParaRPr lang="zh-CN" altLang="en-US" sz="3600" dirty="0"/>
          </a:p>
          <a:p>
            <a:r>
              <a:rPr lang="zh-CN" altLang="en-US" sz="3600" dirty="0">
                <a:latin typeface="Futura Condensed"/>
                <a:cs typeface="Futura Condensed"/>
              </a:rPr>
              <a:t>反思</a:t>
            </a:r>
            <a:endParaRPr lang="zh-CN" altLang="en-US" sz="3600" dirty="0">
              <a:latin typeface="Futura Condensed"/>
              <a:cs typeface="Futura Condensed"/>
            </a:endParaRPr>
          </a:p>
        </p:txBody>
      </p:sp>
      <p:sp>
        <p:nvSpPr>
          <p:cNvPr id="50" name="TextBox 49"/>
          <p:cNvSpPr txBox="1"/>
          <p:nvPr/>
        </p:nvSpPr>
        <p:spPr>
          <a:xfrm>
            <a:off x="3540777" y="1521819"/>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使用以下空白处或者你自己的设计日志来回答下列问题</a:t>
            </a:r>
            <a:endParaRPr lang="en-US" sz="1200" dirty="0">
              <a:latin typeface="Futura Condensed"/>
              <a:cs typeface="Futura Condensed"/>
            </a:endParaRPr>
          </a:p>
        </p:txBody>
      </p:sp>
      <p:grpSp>
        <p:nvGrpSpPr>
          <p:cNvPr id="78" name="Group 77"/>
          <p:cNvGrpSpPr/>
          <p:nvPr/>
        </p:nvGrpSpPr>
        <p:grpSpPr>
          <a:xfrm>
            <a:off x="457995" y="2725094"/>
            <a:ext cx="6871221" cy="3167708"/>
            <a:chOff x="457995" y="2725094"/>
            <a:chExt cx="6871221" cy="3167708"/>
          </a:xfrm>
        </p:grpSpPr>
        <p:sp>
          <p:nvSpPr>
            <p:cNvPr id="79" name="Rectangle 78"/>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p:cNvSpPr txBox="1"/>
            <p:nvPr/>
          </p:nvSpPr>
          <p:spPr>
            <a:xfrm>
              <a:off x="457995" y="2725094"/>
              <a:ext cx="6871221" cy="583565"/>
            </a:xfrm>
            <a:prstGeom prst="rect">
              <a:avLst/>
            </a:prstGeom>
            <a:noFill/>
          </p:spPr>
          <p:txBody>
            <a:bodyPr wrap="square" rtlCol="0">
              <a:spAutoFit/>
            </a:bodyPr>
            <a:lstStyle/>
            <a:p>
              <a:pPr marL="171450" indent="-171450">
                <a:buFont typeface="Lucida Grande" panose="020B0600040502020204"/>
                <a:buChar char="+"/>
              </a:pPr>
              <a:r>
                <a:rPr lang="zh-CN" altLang="en-US" sz="1600" dirty="0">
                  <a:sym typeface="+mn-ea"/>
                </a:rPr>
                <a:t>你与电脑有哪些不同的互动方式？</a:t>
              </a:r>
              <a:endParaRPr lang="zh-CN" altLang="en-US" sz="1600" dirty="0"/>
            </a:p>
            <a:p>
              <a:pPr marL="171450" indent="-171450">
                <a:buFont typeface="Lucida Grande" panose="020B0600040502020204"/>
                <a:buChar char="+"/>
              </a:pPr>
              <a:endParaRPr lang="en-US" sz="1600" dirty="0">
                <a:latin typeface="Futura Condensed"/>
                <a:cs typeface="Futura Condensed"/>
              </a:endParaRPr>
            </a:p>
          </p:txBody>
        </p:sp>
        <p:cxnSp>
          <p:nvCxnSpPr>
            <p:cNvPr id="81" name="Straight Connector 80"/>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57995" y="6011157"/>
            <a:ext cx="6871221" cy="3167708"/>
            <a:chOff x="457995" y="2725094"/>
            <a:chExt cx="6871221" cy="3167708"/>
          </a:xfrm>
        </p:grpSpPr>
        <p:sp>
          <p:nvSpPr>
            <p:cNvPr id="83" name="Rectangle 82"/>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TextBox 83"/>
            <p:cNvSpPr txBox="1"/>
            <p:nvPr/>
          </p:nvSpPr>
          <p:spPr>
            <a:xfrm>
              <a:off x="457995" y="2725094"/>
              <a:ext cx="6871221" cy="583565"/>
            </a:xfrm>
            <a:prstGeom prst="rect">
              <a:avLst/>
            </a:prstGeom>
            <a:noFill/>
          </p:spPr>
          <p:txBody>
            <a:bodyPr wrap="square" rtlCol="0">
              <a:spAutoFit/>
            </a:bodyPr>
            <a:lstStyle/>
            <a:p>
              <a:pPr marL="171450" indent="-171450">
                <a:buFont typeface="Lucida Grande" panose="020B0600040502020204"/>
                <a:buChar char="+"/>
              </a:pPr>
              <a:r>
                <a:rPr lang="zh-CN" altLang="en-US" sz="1600" dirty="0">
                  <a:sym typeface="+mn-ea"/>
                </a:rPr>
                <a:t>其中有多少方式涉及到使用电脑进行创意创作？</a:t>
              </a:r>
              <a:endParaRPr lang="zh-CN" altLang="en-US" sz="1600" dirty="0"/>
            </a:p>
            <a:p>
              <a:pPr marL="171450" indent="-171450">
                <a:buFont typeface="Lucida Grande" panose="020B0600040502020204"/>
                <a:buChar char="+"/>
              </a:pPr>
              <a:endParaRPr lang="en-US" sz="1600" dirty="0">
                <a:latin typeface="Futura Condensed"/>
                <a:cs typeface="Futura Condensed"/>
              </a:endParaRPr>
            </a:p>
          </p:txBody>
        </p:sp>
        <p:cxnSp>
          <p:nvCxnSpPr>
            <p:cNvPr id="85" name="Straight Connector 84"/>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3540777" y="659370"/>
            <a:ext cx="3108418" cy="536575"/>
            <a:chOff x="3540777" y="659370"/>
            <a:chExt cx="3171308" cy="536575"/>
          </a:xfrm>
        </p:grpSpPr>
        <p:sp>
          <p:nvSpPr>
            <p:cNvPr id="87" name="TextBox 86"/>
            <p:cNvSpPr txBox="1"/>
            <p:nvPr/>
          </p:nvSpPr>
          <p:spPr>
            <a:xfrm>
              <a:off x="3540777" y="659370"/>
              <a:ext cx="3171308" cy="536575"/>
            </a:xfrm>
            <a:prstGeom prst="rect">
              <a:avLst/>
            </a:prstGeom>
            <a:noFill/>
            <a:ln w="6350" cmpd="sng">
              <a:solidFill>
                <a:schemeClr val="tx1"/>
              </a:solidFill>
              <a:prstDash val="dash"/>
            </a:ln>
          </p:spPr>
          <p:txBody>
            <a:bodyPr wrap="square" tIns="91440" bIns="91440" rtlCol="0" anchor="ctr" anchorCtr="0">
              <a:spAutoFit/>
            </a:bodyPr>
            <a:lstStyle/>
            <a:p>
              <a:r>
                <a:rPr lang="zh-CN" altLang="en-US" sz="1200" dirty="0">
                  <a:latin typeface="Futura Condensed"/>
                  <a:cs typeface="Futura Condensed"/>
                </a:rPr>
                <a:t>姓名</a:t>
              </a:r>
              <a:r>
                <a:rPr lang="en-US" sz="1100" dirty="0" smtClean="0">
                  <a:latin typeface="Futura Condensed"/>
                  <a:cs typeface="Futura Condensed"/>
                </a:rPr>
                <a:t>: </a:t>
              </a:r>
              <a:endParaRPr lang="en-US" sz="1100" dirty="0" smtClean="0">
                <a:latin typeface="Futura Condensed"/>
                <a:cs typeface="Futura Condensed"/>
              </a:endParaRPr>
            </a:p>
            <a:p>
              <a:r>
                <a:rPr lang="en-US" sz="1100" dirty="0">
                  <a:latin typeface="Futura Condensed"/>
                  <a:cs typeface="Futura Condensed"/>
                </a:rPr>
                <a:t> </a:t>
              </a:r>
              <a:endParaRPr lang="en-US" sz="1100" dirty="0" smtClean="0">
                <a:latin typeface="Futura Condensed"/>
                <a:cs typeface="Futura Condensed"/>
              </a:endParaRPr>
            </a:p>
          </p:txBody>
        </p:sp>
        <p:cxnSp>
          <p:nvCxnSpPr>
            <p:cNvPr id="88" name="Straight Connector 87"/>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pic>
        <p:nvPicPr>
          <p:cNvPr id="298" name="Google Shape;298;p30"/>
          <p:cNvPicPr preferRelativeResize="0"/>
          <p:nvPr/>
        </p:nvPicPr>
        <p:blipFill rotWithShape="1">
          <a:blip r:embed="rId1"/>
          <a:srcRect l="15297"/>
          <a:stretch>
            <a:fillRect/>
          </a:stretch>
        </p:blipFill>
        <p:spPr>
          <a:xfrm>
            <a:off x="0" y="0"/>
            <a:ext cx="7772400" cy="1005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1180" y="3328670"/>
            <a:ext cx="3230880" cy="369252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注册帐户时需要提供一个邮箱。如果学生没有个人或学校邮箱的话，可用老师或父母</a:t>
            </a:r>
            <a:r>
              <a:rPr lang="en-US" altLang="zh-CN" sz="1200" dirty="0"/>
              <a:t>/</a:t>
            </a:r>
            <a:r>
              <a:rPr lang="zh-CN" altLang="en-US" sz="1200" dirty="0" smtClean="0"/>
              <a:t>监护人</a:t>
            </a:r>
            <a:r>
              <a:rPr lang="zh-CN" altLang="en-US" sz="1200" dirty="0"/>
              <a:t>的邮箱，提前做好准备，以防需要征得这些人的同意</a:t>
            </a:r>
            <a:r>
              <a:rPr lang="zh-CN" altLang="en-US" sz="1200" dirty="0" smtClean="0"/>
              <a:t>。</a:t>
            </a:r>
            <a:endParaRPr lang="en-US" altLang="zh-CN" sz="1200" dirty="0" smtClean="0"/>
          </a:p>
          <a:p>
            <a:pPr marL="171450" indent="-171450">
              <a:buFont typeface="Wingdings" panose="05000000000000000000" pitchFamily="2" charset="2"/>
              <a:buChar char="q"/>
            </a:pPr>
            <a:endParaRPr lang="en-US" sz="600" dirty="0" smtClean="0">
              <a:latin typeface="Futura Condensed"/>
              <a:cs typeface="Futura Condensed"/>
            </a:endParaRPr>
          </a:p>
          <a:p>
            <a:pPr marL="171450" indent="-171450">
              <a:buFont typeface="Wingdings" panose="05000000000000000000" pitchFamily="2" charset="2"/>
              <a:buChar char="q"/>
            </a:pPr>
            <a:r>
              <a:rPr lang="zh-CN" altLang="en-US" sz="1200" dirty="0"/>
              <a:t>帮助学生进入编程网站 </a:t>
            </a:r>
            <a:r>
              <a:rPr lang="zh-CN" altLang="en-US" sz="1200" dirty="0">
                <a:sym typeface="+mn-ea"/>
                <a:hlinkClick r:id="rId1" action="ppaction://hlinkfile"/>
              </a:rPr>
              <a:t>https://create.codelab.club</a:t>
            </a:r>
            <a:r>
              <a:rPr lang="zh-CN" altLang="en-US" sz="1200" dirty="0"/>
              <a:t>，点击“加入 </a:t>
            </a:r>
            <a:r>
              <a:rPr lang="en-US" altLang="zh-CN" sz="1200" dirty="0"/>
              <a:t>CodeLab </a:t>
            </a:r>
            <a:r>
              <a:rPr lang="zh-CN" altLang="en-US" sz="1200" dirty="0"/>
              <a:t>社区”，开始建立帐户</a:t>
            </a:r>
            <a:r>
              <a:rPr lang="zh-CN" altLang="en-US" sz="1200" dirty="0" smtClean="0"/>
              <a:t>。（可选）</a:t>
            </a:r>
            <a:r>
              <a:rPr lang="zh-CN" altLang="en-US" sz="1200" dirty="0"/>
              <a:t>准备好步骤说明材料分发给学生。留时间让他们完成注册，更新自己的个人</a:t>
            </a:r>
            <a:r>
              <a:rPr lang="zh-CN" altLang="en-US" sz="1200" dirty="0" smtClean="0"/>
              <a:t>信息页</a:t>
            </a:r>
            <a:r>
              <a:rPr lang="zh-CN" altLang="en-US" sz="1200" dirty="0"/>
              <a:t>，并浏览 </a:t>
            </a:r>
            <a:r>
              <a:rPr lang="en-US" altLang="zh-CN" sz="1200" dirty="0"/>
              <a:t>CodeLab </a:t>
            </a:r>
            <a:r>
              <a:rPr lang="zh-CN" altLang="en-US" sz="1200" dirty="0"/>
              <a:t>在线社区。鼓励学生练习登录和登出自己的帐户</a:t>
            </a:r>
            <a:r>
              <a:rPr lang="zh-CN" altLang="en-US" sz="1200" dirty="0" smtClean="0"/>
              <a:t>。</a:t>
            </a:r>
            <a:endParaRPr lang="en-US" altLang="zh-CN" sz="1200" dirty="0" smtClean="0"/>
          </a:p>
          <a:p>
            <a:pPr marL="171450" indent="-171450">
              <a:buFont typeface="Wingdings" panose="05000000000000000000" pitchFamily="2" charset="2"/>
              <a:buChar char="q"/>
            </a:pPr>
            <a:endParaRPr lang="en-US" sz="600" dirty="0">
              <a:latin typeface="Futura Condensed"/>
              <a:cs typeface="Futura Condensed"/>
            </a:endParaRPr>
          </a:p>
          <a:p>
            <a:pPr marL="171450" indent="-171450">
              <a:buFont typeface="Wingdings" panose="05000000000000000000" pitchFamily="2" charset="2"/>
              <a:buChar char="q"/>
            </a:pPr>
            <a:r>
              <a:rPr lang="zh-CN" altLang="en-US" sz="1200" dirty="0"/>
              <a:t>为了使同班同学能够容易找到和关注彼此，可以考虑建立包括</a:t>
            </a:r>
            <a:r>
              <a:rPr lang="zh-CN" altLang="en-US" sz="1200" dirty="0" smtClean="0"/>
              <a:t>全班</a:t>
            </a:r>
            <a:r>
              <a:rPr lang="zh-CN" altLang="en-US" sz="1200" dirty="0"/>
              <a:t>的真实姓名以及对应用户名的</a:t>
            </a:r>
            <a:r>
              <a:rPr lang="zh-CN" altLang="en-US" sz="1200" dirty="0" smtClean="0"/>
              <a:t>列表</a:t>
            </a:r>
            <a:r>
              <a:rPr lang="zh-CN" altLang="en-US" sz="1200" dirty="0"/>
              <a:t>。</a:t>
            </a:r>
            <a:endParaRPr lang="en-US" altLang="zh-CN" sz="1200" dirty="0" smtClean="0"/>
          </a:p>
          <a:p>
            <a:pPr marL="171450" indent="-171450">
              <a:buFont typeface="Wingdings" panose="05000000000000000000" pitchFamily="2" charset="2"/>
              <a:buChar char="q"/>
            </a:pPr>
            <a:endParaRPr lang="en-US" sz="600" dirty="0" smtClean="0">
              <a:latin typeface="Futura Condensed"/>
              <a:cs typeface="Futura Condensed"/>
            </a:endParaRPr>
          </a:p>
          <a:p>
            <a:pPr marL="171450" indent="-171450">
              <a:buFont typeface="Wingdings" panose="05000000000000000000" pitchFamily="2" charset="2"/>
              <a:buChar char="q"/>
            </a:pPr>
            <a:r>
              <a:rPr lang="zh-CN" altLang="en-US" sz="1200" dirty="0"/>
              <a:t>大家一起了解 </a:t>
            </a:r>
            <a:r>
              <a:rPr lang="en-US" altLang="zh-CN" sz="1200" dirty="0"/>
              <a:t>CodeLab </a:t>
            </a:r>
            <a:r>
              <a:rPr lang="zh-CN" altLang="en-US" sz="1200" dirty="0"/>
              <a:t>社区行为规则。讨论哪些是尊重他人的，有建设性的行为举止</a:t>
            </a:r>
            <a:r>
              <a:rPr lang="zh-CN" altLang="en-US" sz="1200" dirty="0" smtClean="0"/>
              <a:t>。回顾</a:t>
            </a:r>
            <a:r>
              <a:rPr lang="zh-CN" altLang="en-US" sz="1200" dirty="0"/>
              <a:t>该如何举报那些不合适的回帖</a:t>
            </a:r>
            <a:r>
              <a:rPr lang="zh-CN" altLang="en-US" sz="1200" dirty="0" smtClean="0"/>
              <a:t>。</a:t>
            </a:r>
            <a:endParaRPr lang="en-US" altLang="zh-CN" sz="1200" dirty="0" smtClean="0"/>
          </a:p>
          <a:p>
            <a:pPr marL="171450" indent="-171450">
              <a:buFont typeface="Wingdings" panose="05000000000000000000" pitchFamily="2" charset="2"/>
              <a:buChar char="q"/>
            </a:pPr>
            <a:endParaRPr lang="en-US" sz="1200" dirty="0">
              <a:latin typeface="Futura Condensed"/>
              <a:cs typeface="Futura Condensed"/>
            </a:endParaRPr>
          </a:p>
        </p:txBody>
      </p:sp>
      <p:sp>
        <p:nvSpPr>
          <p:cNvPr id="15" name="TextBox 14"/>
          <p:cNvSpPr txBox="1"/>
          <p:nvPr/>
        </p:nvSpPr>
        <p:spPr>
          <a:xfrm>
            <a:off x="457995" y="2830659"/>
            <a:ext cx="3307404" cy="337185"/>
          </a:xfrm>
          <a:prstGeom prst="rect">
            <a:avLst/>
          </a:prstGeom>
          <a:noFill/>
        </p:spPr>
        <p:txBody>
          <a:bodyPr wrap="square" rtlCol="0">
            <a:spAutoFit/>
          </a:bodyPr>
          <a:lstStyle/>
          <a:p>
            <a:r>
              <a:rPr lang="zh-CN" altLang="en-US" sz="1600" dirty="0"/>
              <a:t>活动描述</a:t>
            </a:r>
            <a:endParaRPr lang="en-US" sz="1600" dirty="0">
              <a:latin typeface="Futura Condensed"/>
              <a:cs typeface="Futura Condensed"/>
            </a:endParaRPr>
          </a:p>
        </p:txBody>
      </p:sp>
      <p:cxnSp>
        <p:nvCxnSpPr>
          <p:cNvPr id="17" name="Straight Connector 16"/>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007796" y="2830659"/>
            <a:ext cx="3307404" cy="1143104"/>
            <a:chOff x="4007796" y="2830659"/>
            <a:chExt cx="3307404" cy="1143104"/>
          </a:xfrm>
        </p:grpSpPr>
        <p:sp>
          <p:nvSpPr>
            <p:cNvPr id="18" name="TextBox 17"/>
            <p:cNvSpPr txBox="1"/>
            <p:nvPr/>
          </p:nvSpPr>
          <p:spPr>
            <a:xfrm>
              <a:off x="4104914" y="3328603"/>
              <a:ext cx="3117152" cy="64516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注册步骤说明材料</a:t>
              </a:r>
              <a:endParaRPr lang="zh-CN" altLang="en-US" sz="1200" dirty="0"/>
            </a:p>
            <a:p>
              <a:pPr marL="171450" indent="-171450">
                <a:buFont typeface="Wingdings" panose="05000000000000000000" pitchFamily="2" charset="2"/>
                <a:buChar char="q"/>
              </a:pPr>
              <a:r>
                <a:rPr lang="zh-CN" altLang="en-US" sz="1200" dirty="0" smtClean="0"/>
                <a:t>社区</a:t>
              </a:r>
              <a:r>
                <a:rPr lang="zh-CN" altLang="en-US" sz="1200" dirty="0"/>
                <a:t>行为规则</a:t>
              </a:r>
              <a:endParaRPr sz="1200" i="1">
                <a:solidFill>
                  <a:schemeClr val="dk1"/>
                </a:solidFill>
                <a:latin typeface="PT Sans Narrow" panose="020B0706020203020204"/>
                <a:ea typeface="PT Sans Narrow" panose="020B0706020203020204"/>
                <a:cs typeface="PT Sans Narrow" panose="020B0706020203020204"/>
                <a:sym typeface="PT Sans Narrow" panose="020B0706020203020204"/>
              </a:endParaRPr>
            </a:p>
            <a:p>
              <a:pPr indent="0">
                <a:buFont typeface="Wingdings" panose="05000000000000000000" pitchFamily="2" charset="2"/>
                <a:buNone/>
              </a:pPr>
              <a:endParaRPr lang="en-US" sz="1200" i="1" dirty="0" smtClean="0">
                <a:latin typeface="Futura Condensed"/>
                <a:cs typeface="Futura Condensed"/>
              </a:endParaRPr>
            </a:p>
          </p:txBody>
        </p:sp>
        <p:sp>
          <p:nvSpPr>
            <p:cNvPr id="19" name="TextBox 18"/>
            <p:cNvSpPr txBox="1"/>
            <p:nvPr/>
          </p:nvSpPr>
          <p:spPr>
            <a:xfrm>
              <a:off x="4007796" y="2830659"/>
              <a:ext cx="3307404" cy="337185"/>
            </a:xfrm>
            <a:prstGeom prst="rect">
              <a:avLst/>
            </a:prstGeom>
            <a:noFill/>
          </p:spPr>
          <p:txBody>
            <a:bodyPr wrap="square" rtlCol="0">
              <a:spAutoFit/>
            </a:bodyPr>
            <a:lstStyle/>
            <a:p>
              <a:r>
                <a:rPr lang="zh-CN" altLang="en-US" sz="1600" dirty="0">
                  <a:latin typeface="Futura Condensed"/>
                  <a:cs typeface="Futura Condensed"/>
                </a:rPr>
                <a:t>可用资源</a:t>
              </a:r>
              <a:endParaRPr lang="zh-CN" altLang="en-US" sz="1600" dirty="0">
                <a:latin typeface="Futura Condensed"/>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516648"/>
            <a:ext cx="3307404" cy="956202"/>
            <a:chOff x="3992282" y="2832776"/>
            <a:chExt cx="3307404" cy="956202"/>
          </a:xfrm>
        </p:grpSpPr>
        <p:sp>
          <p:nvSpPr>
            <p:cNvPr id="84" name="TextBox 83"/>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你</a:t>
              </a:r>
              <a:r>
                <a:rPr lang="zh-CN" altLang="en-US" sz="1200" dirty="0"/>
                <a:t>的 </a:t>
              </a:r>
              <a:r>
                <a:rPr lang="en-US" sz="1200" dirty="0"/>
                <a:t>Scratch </a:t>
              </a:r>
              <a:r>
                <a:rPr lang="zh-CN" altLang="en-US" sz="1200" dirty="0"/>
                <a:t>帐户的用户名是什么？</a:t>
              </a:r>
              <a:endParaRPr lang="zh-CN" altLang="en-US" sz="1200" dirty="0"/>
            </a:p>
            <a:p>
              <a:r>
                <a:rPr lang="en-US" altLang="zh-CN" sz="1200" dirty="0" smtClean="0"/>
                <a:t>+  </a:t>
              </a:r>
              <a:r>
                <a:rPr lang="zh-CN" altLang="en-US" sz="1200" dirty="0" smtClean="0"/>
                <a:t>帮助你记住</a:t>
              </a:r>
              <a:r>
                <a:rPr lang="zh-CN" altLang="en-US" sz="1200" dirty="0"/>
                <a:t>密码的提示问题是什么</a:t>
              </a:r>
              <a:r>
                <a:rPr lang="zh-CN" altLang="en-US" sz="1200" dirty="0" smtClean="0"/>
                <a:t>？</a:t>
              </a:r>
              <a:endParaRPr lang="en-US" sz="1200" dirty="0">
                <a:latin typeface="Futura Condensed"/>
                <a:cs typeface="Futura Condensed"/>
              </a:endParaRPr>
            </a:p>
          </p:txBody>
        </p:sp>
        <p:sp>
          <p:nvSpPr>
            <p:cNvPr id="85" name="TextBox 84"/>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sz="1600" dirty="0">
                <a:latin typeface="Futura Condensed"/>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557828"/>
            <a:ext cx="3307404" cy="956202"/>
            <a:chOff x="3992282" y="2832776"/>
            <a:chExt cx="3307404" cy="956202"/>
          </a:xfrm>
        </p:grpSpPr>
        <p:sp>
          <p:nvSpPr>
            <p:cNvPr id="88" name="TextBox 87"/>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pPr marL="171450" indent="-171450">
                <a:buFont typeface="Lucida Grande" panose="020B0600040502020204"/>
                <a:buChar char="+"/>
              </a:pPr>
              <a:r>
                <a:rPr lang="zh-CN" altLang="en-US" sz="1200" dirty="0"/>
                <a:t>学生能成功注册帐户，成功登录以及登出网站吗？</a:t>
              </a:r>
              <a:endParaRPr lang="en-US" sz="1200" dirty="0">
                <a:latin typeface="Futura Condensed"/>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sz="1600" dirty="0">
                <a:latin typeface="Futura Condensed"/>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551129" y="8142739"/>
            <a:ext cx="3231204" cy="156845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有</a:t>
            </a:r>
            <a:r>
              <a:rPr lang="zh-CN" altLang="en-US" sz="1200" dirty="0"/>
              <a:t>的老师可能倾向于提供自己的邮箱或建立一个班级邮箱用于注册帐户。这样的话，如果有一些不合适的网络行为，就可以及时收到网络通知</a:t>
            </a:r>
            <a:r>
              <a:rPr lang="zh-CN" altLang="en-US" sz="1200" dirty="0" smtClean="0"/>
              <a:t>邮件。</a:t>
            </a:r>
            <a:endParaRPr lang="zh-CN" altLang="en-US" sz="1200" dirty="0"/>
          </a:p>
          <a:p>
            <a:r>
              <a:rPr lang="en-US" altLang="zh-CN" sz="1200" dirty="0" smtClean="0"/>
              <a:t>+  </a:t>
            </a:r>
            <a:r>
              <a:rPr lang="zh-CN" altLang="en-US" sz="1200" dirty="0" smtClean="0"/>
              <a:t>检查</a:t>
            </a:r>
            <a:r>
              <a:rPr lang="zh-CN" altLang="en-US" sz="1200" dirty="0"/>
              <a:t>是否有人已经有了 </a:t>
            </a:r>
            <a:r>
              <a:rPr lang="en-US" altLang="zh-CN" sz="1200" dirty="0"/>
              <a:t>Scratch </a:t>
            </a:r>
            <a:r>
              <a:rPr lang="zh-CN" altLang="en-US" sz="1200" dirty="0" smtClean="0"/>
              <a:t>帐户。</a:t>
            </a:r>
            <a:endParaRPr lang="zh-CN" altLang="en-US" sz="1200" dirty="0"/>
          </a:p>
          <a:p>
            <a:r>
              <a:rPr lang="en-US" altLang="zh-CN" sz="1200" dirty="0" smtClean="0"/>
              <a:t>+  </a:t>
            </a:r>
            <a:r>
              <a:rPr lang="zh-CN" altLang="en-US" sz="1200" dirty="0" smtClean="0"/>
              <a:t>为了</a:t>
            </a:r>
            <a:r>
              <a:rPr lang="zh-CN" altLang="en-US" sz="1200" dirty="0"/>
              <a:t>帮助学生们记住密码，同时又保护他们的隐私，让他们把用户名和密码写下来，用</a:t>
            </a:r>
            <a:endParaRPr lang="zh-CN" altLang="en-US" sz="1200" dirty="0"/>
          </a:p>
          <a:p>
            <a:r>
              <a:rPr lang="zh-CN" altLang="en-US" sz="1200" dirty="0"/>
              <a:t>信封封好，放在教室里的一个安全的</a:t>
            </a:r>
            <a:r>
              <a:rPr lang="zh-CN" altLang="en-US" sz="1200" dirty="0" smtClean="0"/>
              <a:t>地方。</a:t>
            </a:r>
            <a:endParaRPr lang="en-US" sz="1200" dirty="0" smtClean="0">
              <a:latin typeface="Futura Condensed"/>
              <a:cs typeface="Futura Condensed"/>
            </a:endParaRPr>
          </a:p>
        </p:txBody>
      </p:sp>
      <p:grpSp>
        <p:nvGrpSpPr>
          <p:cNvPr id="96" name="Group 95"/>
          <p:cNvGrpSpPr/>
          <p:nvPr/>
        </p:nvGrpSpPr>
        <p:grpSpPr>
          <a:xfrm>
            <a:off x="457995" y="7630731"/>
            <a:ext cx="6857205" cy="352518"/>
            <a:chOff x="457995" y="7630731"/>
            <a:chExt cx="6857205" cy="352518"/>
          </a:xfrm>
        </p:grpSpPr>
        <p:sp>
          <p:nvSpPr>
            <p:cNvPr id="97" name="TextBox 96"/>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sz="1600" dirty="0">
                <a:latin typeface="Futura Condensed"/>
                <a:cs typeface="Futura Condensed"/>
              </a:endParaRPr>
            </a:p>
          </p:txBody>
        </p:sp>
        <p:cxnSp>
          <p:nvCxnSpPr>
            <p:cNvPr id="98" name="Straight Connector 9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sz="1600" dirty="0">
                <a:latin typeface="Futura Condensed"/>
                <a:cs typeface="Futura Condensed"/>
              </a:endParaRPr>
            </a:p>
          </p:txBody>
        </p:sp>
      </p:grpSp>
      <p:cxnSp>
        <p:nvCxnSpPr>
          <p:cNvPr id="102" name="Straight Connector 10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4104914" y="8217641"/>
            <a:ext cx="3117152" cy="1158779"/>
            <a:chOff x="3746748" y="8217641"/>
            <a:chExt cx="3475318" cy="1158779"/>
          </a:xfrm>
        </p:grpSpPr>
        <p:sp>
          <p:nvSpPr>
            <p:cNvPr id="109" name="TextBox 10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110" name="Group 109"/>
            <p:cNvGrpSpPr/>
            <p:nvPr/>
          </p:nvGrpSpPr>
          <p:grpSpPr>
            <a:xfrm>
              <a:off x="4076948" y="8385986"/>
              <a:ext cx="3145118" cy="883399"/>
              <a:chOff x="3891832" y="8385983"/>
              <a:chExt cx="3321768" cy="883398"/>
            </a:xfrm>
          </p:grpSpPr>
          <p:cxnSp>
            <p:nvCxnSpPr>
              <p:cNvPr id="111" name="Straight Connector 110"/>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rot="0">
            <a:off x="1308735" y="647700"/>
            <a:ext cx="5913120" cy="1506959"/>
            <a:chOff x="457995" y="647673"/>
            <a:chExt cx="5913646" cy="1507204"/>
          </a:xfrm>
        </p:grpSpPr>
        <p:sp>
          <p:nvSpPr>
            <p:cNvPr id="10" name="TextBox 9"/>
            <p:cNvSpPr txBox="1"/>
            <p:nvPr/>
          </p:nvSpPr>
          <p:spPr>
            <a:xfrm>
              <a:off x="3371794" y="795405"/>
              <a:ext cx="2999847" cy="107650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200" dirty="0" smtClean="0"/>
                <a:t>+</a:t>
              </a:r>
              <a:r>
                <a:rPr lang="zh-CN" altLang="en-US" sz="1200" dirty="0" smtClean="0"/>
                <a:t>注册一个 </a:t>
              </a:r>
              <a:r>
                <a:rPr lang="en-US" sz="1200" dirty="0"/>
                <a:t>Scratch </a:t>
              </a:r>
              <a:r>
                <a:rPr lang="zh-CN" altLang="en-US" sz="1200" dirty="0"/>
                <a:t>帐户</a:t>
              </a:r>
              <a:endParaRPr lang="zh-CN" altLang="en-US" sz="1200" dirty="0"/>
            </a:p>
            <a:p>
              <a:r>
                <a:rPr lang="en-US" altLang="zh-CN" sz="1200" dirty="0" smtClean="0"/>
                <a:t>+</a:t>
              </a:r>
              <a:r>
                <a:rPr lang="zh-CN" altLang="en-US" sz="1200" dirty="0" smtClean="0"/>
                <a:t>浏览 </a:t>
              </a:r>
              <a:r>
                <a:rPr lang="en-US" altLang="zh-CN" sz="1200" dirty="0" smtClean="0"/>
                <a:t>CodeLab</a:t>
              </a:r>
              <a:r>
                <a:rPr lang="en-US" altLang="zh-CN" sz="1200" dirty="0"/>
                <a:t> </a:t>
              </a:r>
              <a:r>
                <a:rPr lang="zh-CN" altLang="en-US" sz="1200" dirty="0"/>
                <a:t>在线社区，了解社区行为规则</a:t>
              </a:r>
              <a:endParaRPr lang="en-US" sz="1200" dirty="0" smtClean="0">
                <a:latin typeface="Futura Condensed"/>
                <a:cs typeface="Futura Condensed"/>
              </a:endParaRPr>
            </a:p>
          </p:txBody>
        </p:sp>
        <p:sp>
          <p:nvSpPr>
            <p:cNvPr id="50" name="TextBox 49"/>
            <p:cNvSpPr txBox="1"/>
            <p:nvPr/>
          </p:nvSpPr>
          <p:spPr>
            <a:xfrm>
              <a:off x="1685092" y="1694427"/>
              <a:ext cx="1092200" cy="460450"/>
            </a:xfrm>
            <a:prstGeom prst="rect">
              <a:avLst/>
            </a:prstGeom>
            <a:noFill/>
          </p:spPr>
          <p:txBody>
            <a:bodyPr wrap="square" rtlCol="0">
              <a:spAutoFit/>
            </a:bodyPr>
            <a:lstStyle/>
            <a:p>
              <a:pPr algn="l">
                <a:lnSpc>
                  <a:spcPct val="120000"/>
                </a:lnSpc>
              </a:pPr>
              <a:r>
                <a:rPr lang="zh-CN" altLang="en-US" sz="1000" dirty="0" smtClean="0"/>
                <a:t>建议时间</a:t>
              </a:r>
              <a:endParaRPr lang="en-US" altLang="zh-CN" sz="1000" dirty="0" smtClean="0"/>
            </a:p>
            <a:p>
              <a:pPr algn="l">
                <a:lnSpc>
                  <a:spcPct val="120000"/>
                </a:lnSpc>
              </a:pPr>
              <a:r>
                <a:rPr lang="zh-CN" altLang="en-US" sz="1000" dirty="0" smtClean="0"/>
                <a:t> </a:t>
              </a:r>
              <a:r>
                <a:rPr lang="en-US" altLang="zh-CN" sz="1000" dirty="0"/>
                <a:t>5-15 </a:t>
              </a:r>
              <a:r>
                <a:rPr lang="zh-CN" altLang="en-US" sz="1000" dirty="0"/>
                <a:t>分钟</a:t>
              </a:r>
              <a:endParaRPr lang="en-US" sz="1000" dirty="0">
                <a:latin typeface="Futura Condensed"/>
                <a:cs typeface="Futura Condensed"/>
              </a:endParaRPr>
            </a:p>
          </p:txBody>
        </p:sp>
        <p:pic>
          <p:nvPicPr>
            <p:cNvPr id="52" name="Picture 51" descr="5m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44" y="1752574"/>
              <a:ext cx="329184" cy="329184"/>
            </a:xfrm>
            <a:prstGeom prst="rect">
              <a:avLst/>
            </a:prstGeom>
          </p:spPr>
        </p:pic>
        <p:sp>
          <p:nvSpPr>
            <p:cNvPr id="55" name="TextBox 54"/>
            <p:cNvSpPr txBox="1"/>
            <p:nvPr/>
          </p:nvSpPr>
          <p:spPr>
            <a:xfrm>
              <a:off x="457995" y="647673"/>
              <a:ext cx="2547449" cy="584775"/>
            </a:xfrm>
            <a:prstGeom prst="rect">
              <a:avLst/>
            </a:prstGeom>
            <a:noFill/>
          </p:spPr>
          <p:txBody>
            <a:bodyPr wrap="square" rtlCol="0">
              <a:spAutoFit/>
            </a:bodyPr>
            <a:lstStyle/>
            <a:p>
              <a:r>
                <a:rPr lang="en-US" sz="3200" dirty="0"/>
                <a:t>Scratch </a:t>
              </a:r>
              <a:r>
                <a:rPr lang="zh-CN" altLang="en-US" sz="3200" dirty="0"/>
                <a:t>帐户</a:t>
              </a:r>
              <a:endParaRPr lang="en-US" sz="3000" dirty="0" smtClean="0">
                <a:latin typeface="Futura Condensed"/>
                <a:cs typeface="Futura Condensed"/>
              </a:endParaRPr>
            </a:p>
          </p:txBody>
        </p:sp>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t>12</a:t>
            </a:r>
            <a:endParaRPr lang="en-US" dirty="0"/>
          </a:p>
        </p:txBody>
      </p:sp>
      <p:grpSp>
        <p:nvGrpSpPr>
          <p:cNvPr id="45" name="Group 48"/>
          <p:cNvGrpSpPr/>
          <p:nvPr/>
        </p:nvGrpSpPr>
        <p:grpSpPr>
          <a:xfrm>
            <a:off x="551130" y="0"/>
            <a:ext cx="493777" cy="2760948"/>
            <a:chOff x="551129" y="0"/>
            <a:chExt cx="493776" cy="2791968"/>
          </a:xfrm>
        </p:grpSpPr>
        <p:pic>
          <p:nvPicPr>
            <p:cNvPr id="49" name="Picture 49" descr="Unit0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1" name="TextBox 50"/>
            <p:cNvSpPr txBox="1"/>
            <p:nvPr/>
          </p:nvSpPr>
          <p:spPr>
            <a:xfrm rot="5400000">
              <a:off x="-260128" y="1181732"/>
              <a:ext cx="2110950" cy="398780"/>
            </a:xfrm>
            <a:prstGeom prst="rect">
              <a:avLst/>
            </a:prstGeom>
            <a:noFill/>
          </p:spPr>
          <p:txBody>
            <a:bodyPr wrap="square" rtlCol="0" anchor="ctr" anchorCtr="0">
              <a:spAutoFit/>
            </a:bodyPr>
            <a:lstStyle/>
            <a:p>
              <a:r>
                <a:rPr lang="en-US" sz="2000" dirty="0">
                  <a:solidFill>
                    <a:schemeClr val="bg1"/>
                  </a:solidFill>
                  <a:latin typeface="+mn-ea"/>
                  <a:cs typeface="Futura Condensed"/>
                </a:rPr>
                <a:t>UNIT 0 </a:t>
              </a:r>
              <a:r>
                <a:rPr lang="zh-CN" altLang="en-US" sz="2000" dirty="0">
                  <a:solidFill>
                    <a:schemeClr val="bg1"/>
                  </a:solidFill>
                  <a:latin typeface="+mn-ea"/>
                  <a:cs typeface="Futura Condensed"/>
                </a:rPr>
                <a:t>准备开始</a:t>
              </a:r>
              <a:endParaRPr lang="zh-CN" altLang="en-US" sz="2000" dirty="0">
                <a:solidFill>
                  <a:schemeClr val="bg1"/>
                </a:solidFill>
                <a:latin typeface="+mn-ea"/>
                <a:cs typeface="Futura Condensed"/>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447938" y="499324"/>
            <a:ext cx="4139989" cy="2884661"/>
            <a:chOff x="3204578" y="588144"/>
            <a:chExt cx="4443820" cy="3096364"/>
          </a:xfrm>
        </p:grpSpPr>
        <p:pic>
          <p:nvPicPr>
            <p:cNvPr id="29" name="Picture 28" descr="Screen Shot 2014-06-13 at 12.02.52 PM.png"/>
            <p:cNvPicPr>
              <a:picLocks noChangeAspect="1"/>
            </p:cNvPicPr>
            <p:nvPr/>
          </p:nvPicPr>
          <p:blipFill rotWithShape="1">
            <a:blip r:embed="rId1">
              <a:extLst>
                <a:ext uri="{BEBA8EAE-BF5A-486C-A8C5-ECC9F3942E4B}">
                  <a14:imgProps xmlns:a14="http://schemas.microsoft.com/office/drawing/2010/main">
                    <a14:imgLayer r:embed="rId2">
                      <a14:imgEffect>
                        <a14:backgroundRemoval t="4188" b="95550" l="3901" r="97518">
                          <a14:foregroundMark x1="93617" y1="43194" x2="47872" y2="43717"/>
                          <a14:foregroundMark x1="92908" y1="32461" x2="74291" y2="32461"/>
                          <a14:foregroundMark x1="71631" y1="54712" x2="71631" y2="54712"/>
                          <a14:foregroundMark x1="61170" y1="54974" x2="61170" y2="54974"/>
                          <a14:foregroundMark x1="93972" y1="31152" x2="93972" y2="31152"/>
                          <a14:foregroundMark x1="93972" y1="44241" x2="93972" y2="44241"/>
                          <a14:foregroundMark x1="39894" y1="58115" x2="39894" y2="58115"/>
                          <a14:foregroundMark x1="30496" y1="57853" x2="30496" y2="57853"/>
                          <a14:foregroundMark x1="28191" y1="61518" x2="28191" y2="61518"/>
                        </a14:backgroundRemoval>
                      </a14:imgEffect>
                    </a14:imgLayer>
                  </a14:imgProps>
                </a:ext>
                <a:ext uri="{28A0092B-C50C-407E-A947-70E740481C1C}">
                  <a14:useLocalDpi xmlns:a14="http://schemas.microsoft.com/office/drawing/2010/main" val="0"/>
                </a:ext>
              </a:extLst>
            </a:blip>
            <a:srcRect l="30903"/>
            <a:stretch>
              <a:fillRect/>
            </a:stretch>
          </p:blipFill>
          <p:spPr>
            <a:xfrm>
              <a:off x="4660671" y="755849"/>
              <a:ext cx="2987727" cy="2928659"/>
            </a:xfrm>
            <a:prstGeom prst="rect">
              <a:avLst/>
            </a:prstGeom>
          </p:spPr>
        </p:pic>
        <p:pic>
          <p:nvPicPr>
            <p:cNvPr id="28" name="Picture 27" descr="Screen Shot 2014-06-13 at 12.00.41 PM.png"/>
            <p:cNvPicPr>
              <a:picLocks noChangeAspect="1"/>
            </p:cNvPicPr>
            <p:nvPr/>
          </p:nvPicPr>
          <p:blipFill>
            <a:blip r:embed="rId3">
              <a:extLst>
                <a:ext uri="{BEBA8EAE-BF5A-486C-A8C5-ECC9F3942E4B}">
                  <a14:imgProps xmlns:a14="http://schemas.microsoft.com/office/drawing/2010/main">
                    <a14:imgLayer r:embed="rId4">
                      <a14:imgEffect>
                        <a14:backgroundRemoval t="9633" b="98624" l="9804" r="96569">
                          <a14:foregroundMark x1="50490" y1="66514" x2="50490" y2="66514"/>
                          <a14:foregroundMark x1="50490" y1="68578" x2="50490" y2="68578"/>
                          <a14:foregroundMark x1="53431" y1="64450" x2="53431" y2="64450"/>
                          <a14:foregroundMark x1="52206" y1="62156" x2="52206" y2="62156"/>
                          <a14:foregroundMark x1="49755" y1="61468" x2="49755" y2="61468"/>
                          <a14:foregroundMark x1="46324" y1="62615" x2="46324" y2="62615"/>
                          <a14:foregroundMark x1="68873" y1="61697" x2="68873" y2="61697"/>
                          <a14:foregroundMark x1="70343" y1="61468" x2="70343" y2="61468"/>
                          <a14:foregroundMark x1="67892" y1="63991" x2="67892" y2="63991"/>
                          <a14:foregroundMark x1="69363" y1="67661" x2="69363" y2="67661"/>
                        </a14:backgroundRemoval>
                      </a14:imgEffect>
                    </a14:imgLayer>
                  </a14:imgProps>
                </a:ext>
                <a:ext uri="{28A0092B-C50C-407E-A947-70E740481C1C}">
                  <a14:useLocalDpi xmlns:a14="http://schemas.microsoft.com/office/drawing/2010/main" val="0"/>
                </a:ext>
              </a:extLst>
            </a:blip>
            <a:stretch>
              <a:fillRect/>
            </a:stretch>
          </p:blipFill>
          <p:spPr>
            <a:xfrm>
              <a:off x="3204578" y="588144"/>
              <a:ext cx="2699408" cy="2884661"/>
            </a:xfrm>
            <a:prstGeom prst="rect">
              <a:avLst/>
            </a:prstGeom>
          </p:spPr>
        </p:pic>
      </p:grpSp>
      <p:sp>
        <p:nvSpPr>
          <p:cNvPr id="7" name="TextBox 6"/>
          <p:cNvSpPr txBox="1"/>
          <p:nvPr/>
        </p:nvSpPr>
        <p:spPr>
          <a:xfrm>
            <a:off x="5380715" y="7673819"/>
            <a:ext cx="2874286" cy="368300"/>
          </a:xfrm>
          <a:prstGeom prst="rect">
            <a:avLst/>
          </a:prstGeom>
          <a:noFill/>
        </p:spPr>
        <p:txBody>
          <a:bodyPr wrap="square" rtlCol="0">
            <a:spAutoFit/>
          </a:bodyPr>
          <a:lstStyle/>
          <a:p>
            <a:r>
              <a:rPr lang="en-US" dirty="0" smtClean="0">
                <a:solidFill>
                  <a:schemeClr val="bg1"/>
                </a:solidFill>
                <a:latin typeface="Futura Condensed"/>
                <a:cs typeface="Futura Condensed"/>
              </a:rPr>
              <a:t>FINISHED?</a:t>
            </a:r>
            <a:endParaRPr lang="en-US" dirty="0">
              <a:solidFill>
                <a:schemeClr val="bg1"/>
              </a:solidFill>
              <a:latin typeface="Futura Condensed"/>
              <a:cs typeface="Futura Condensed"/>
            </a:endParaRPr>
          </a:p>
        </p:txBody>
      </p:sp>
      <p:sp>
        <p:nvSpPr>
          <p:cNvPr id="67" name="TextBox 66"/>
          <p:cNvSpPr txBox="1"/>
          <p:nvPr/>
        </p:nvSpPr>
        <p:spPr>
          <a:xfrm>
            <a:off x="5135956" y="7894426"/>
            <a:ext cx="2874286" cy="368300"/>
          </a:xfrm>
          <a:prstGeom prst="rect">
            <a:avLst/>
          </a:prstGeom>
          <a:noFill/>
        </p:spPr>
        <p:txBody>
          <a:bodyPr wrap="square" rtlCol="0">
            <a:spAutoFit/>
          </a:bodyPr>
          <a:lstStyle/>
          <a:p>
            <a:pPr algn="ctr"/>
            <a:r>
              <a:rPr lang="en-US" dirty="0" smtClean="0">
                <a:solidFill>
                  <a:schemeClr val="bg1"/>
                </a:solidFill>
                <a:latin typeface="Futura Condensed"/>
                <a:cs typeface="Futura Condensed"/>
              </a:rPr>
              <a:t>FINISHED?</a:t>
            </a:r>
            <a:endParaRPr lang="en-US" dirty="0">
              <a:solidFill>
                <a:schemeClr val="bg1"/>
              </a:solidFill>
              <a:latin typeface="Futura Condensed"/>
              <a:cs typeface="Futura Condensed"/>
            </a:endParaRPr>
          </a:p>
        </p:txBody>
      </p:sp>
      <p:grpSp>
        <p:nvGrpSpPr>
          <p:cNvPr id="16" name="Group 15"/>
          <p:cNvGrpSpPr/>
          <p:nvPr/>
        </p:nvGrpSpPr>
        <p:grpSpPr>
          <a:xfrm>
            <a:off x="444500" y="1520808"/>
            <a:ext cx="2348507" cy="1510532"/>
            <a:chOff x="519774" y="1540395"/>
            <a:chExt cx="2348507" cy="1510532"/>
          </a:xfrm>
        </p:grpSpPr>
        <p:sp>
          <p:nvSpPr>
            <p:cNvPr id="10" name="TextBox 9"/>
            <p:cNvSpPr txBox="1"/>
            <p:nvPr/>
          </p:nvSpPr>
          <p:spPr>
            <a:xfrm>
              <a:off x="613831" y="1540395"/>
              <a:ext cx="2159001" cy="736600"/>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第一次接触 </a:t>
              </a:r>
              <a:r>
                <a:rPr lang="en-US" altLang="zh-CN" sz="1200" dirty="0"/>
                <a:t>Scratch </a:t>
              </a:r>
              <a:r>
                <a:rPr lang="zh-CN" altLang="en-US" sz="1200" dirty="0"/>
                <a:t>吗？那就从建立起自己的帐户开始</a:t>
              </a:r>
              <a:r>
                <a:rPr lang="zh-CN" altLang="en-US" sz="1200" dirty="0" smtClean="0"/>
                <a:t>吧！</a:t>
              </a:r>
              <a:endParaRPr lang="en-US" sz="1200" dirty="0">
                <a:latin typeface="Futura Condensed"/>
                <a:cs typeface="Futura Condensed"/>
              </a:endParaRPr>
            </a:p>
          </p:txBody>
        </p:sp>
        <p:sp>
          <p:nvSpPr>
            <p:cNvPr id="13" name="TextBox 12"/>
            <p:cNvSpPr txBox="1"/>
            <p:nvPr/>
          </p:nvSpPr>
          <p:spPr>
            <a:xfrm>
              <a:off x="519774" y="2405767"/>
              <a:ext cx="2348507" cy="645160"/>
            </a:xfrm>
            <a:prstGeom prst="rect">
              <a:avLst/>
            </a:prstGeom>
            <a:noFill/>
            <a:ln>
              <a:noFill/>
            </a:ln>
          </p:spPr>
          <p:txBody>
            <a:bodyPr wrap="square" rtlCol="0">
              <a:spAutoFit/>
            </a:bodyPr>
            <a:lstStyle/>
            <a:p>
              <a:r>
                <a:rPr lang="zh-CN" altLang="en-US" sz="1200" dirty="0"/>
                <a:t>你需要一个帐户来创建、保存和分享项目。以下是创建 </a:t>
              </a:r>
              <a:r>
                <a:rPr lang="en-US" sz="1200" dirty="0"/>
                <a:t>Scratch </a:t>
              </a:r>
              <a:r>
                <a:rPr lang="zh-CN" altLang="en-US" sz="1200" dirty="0"/>
                <a:t>帐户的流程：</a:t>
              </a:r>
              <a:endParaRPr lang="en-US" sz="1200" dirty="0">
                <a:latin typeface="Futura Condensed"/>
                <a:cs typeface="Futura Condensed"/>
              </a:endParaRPr>
            </a:p>
          </p:txBody>
        </p:sp>
      </p:grpSp>
      <p:grpSp>
        <p:nvGrpSpPr>
          <p:cNvPr id="18" name="Group 17"/>
          <p:cNvGrpSpPr/>
          <p:nvPr/>
        </p:nvGrpSpPr>
        <p:grpSpPr>
          <a:xfrm>
            <a:off x="428357" y="3857808"/>
            <a:ext cx="2969349" cy="2384835"/>
            <a:chOff x="441661" y="3857808"/>
            <a:chExt cx="2969349" cy="2384835"/>
          </a:xfrm>
        </p:grpSpPr>
        <p:sp>
          <p:nvSpPr>
            <p:cNvPr id="50" name="TextBox 49"/>
            <p:cNvSpPr txBox="1"/>
            <p:nvPr/>
          </p:nvSpPr>
          <p:spPr>
            <a:xfrm>
              <a:off x="457804" y="3857808"/>
              <a:ext cx="2953206" cy="337185"/>
            </a:xfrm>
            <a:prstGeom prst="rect">
              <a:avLst/>
            </a:prstGeom>
            <a:noFill/>
          </p:spPr>
          <p:txBody>
            <a:bodyPr wrap="square" rtlCol="0">
              <a:spAutoFit/>
            </a:bodyPr>
            <a:lstStyle/>
            <a:p>
              <a:r>
                <a:rPr lang="zh-CN" altLang="en-US" sz="1600" dirty="0"/>
                <a:t>从这里开始</a:t>
              </a:r>
              <a:endParaRPr lang="en-US" sz="1600" dirty="0">
                <a:latin typeface="Futura Condensed"/>
                <a:cs typeface="Futura Condensed"/>
              </a:endParaRPr>
            </a:p>
          </p:txBody>
        </p:sp>
        <p:grpSp>
          <p:nvGrpSpPr>
            <p:cNvPr id="22" name="Group 21"/>
            <p:cNvGrpSpPr/>
            <p:nvPr/>
          </p:nvGrpSpPr>
          <p:grpSpPr>
            <a:xfrm>
              <a:off x="441661" y="4194252"/>
              <a:ext cx="2885167" cy="2048391"/>
              <a:chOff x="499401" y="4194252"/>
              <a:chExt cx="2885167" cy="2048391"/>
            </a:xfrm>
          </p:grpSpPr>
          <p:sp>
            <p:nvSpPr>
              <p:cNvPr id="14" name="TextBox 13"/>
              <p:cNvSpPr txBox="1"/>
              <p:nvPr/>
            </p:nvSpPr>
            <p:spPr>
              <a:xfrm>
                <a:off x="499401" y="4232868"/>
                <a:ext cx="2885167" cy="2009775"/>
              </a:xfrm>
              <a:prstGeom prst="rect">
                <a:avLst/>
              </a:prstGeom>
              <a:noFill/>
              <a:ln w="6350" cmpd="sng">
                <a:noFill/>
                <a:prstDash val="dash"/>
              </a:ln>
            </p:spPr>
            <p:txBody>
              <a:bodyPr wrap="square" rtlCol="0">
                <a:spAutoFit/>
              </a:bodyPr>
              <a:lstStyle/>
              <a:p>
                <a:pPr marL="171450" indent="-171450">
                  <a:lnSpc>
                    <a:spcPct val="130000"/>
                  </a:lnSpc>
                  <a:buFont typeface="Wingdings" panose="05000000000000000000" pitchFamily="2" charset="2"/>
                  <a:buChar char="q"/>
                </a:pPr>
                <a:r>
                  <a:rPr lang="zh-CN" altLang="en-US" sz="1200" dirty="0" smtClean="0"/>
                  <a:t>打开</a:t>
                </a:r>
                <a:r>
                  <a:rPr lang="zh-CN" altLang="en-US" sz="1200" dirty="0"/>
                  <a:t>浏览器，访问以下链接</a:t>
                </a:r>
                <a:r>
                  <a:rPr lang="zh-CN" altLang="en-US" sz="1200" dirty="0" smtClean="0"/>
                  <a:t>：</a:t>
                </a:r>
                <a:r>
                  <a:rPr lang="zh-CN" altLang="en-US" sz="1200" dirty="0">
                    <a:hlinkClick r:id="rId5" action="ppaction://hlinkfile"/>
                  </a:rPr>
                  <a:t>https://create.codelab.club</a:t>
                </a:r>
                <a:endParaRPr lang="en-US" sz="1200" dirty="0" smtClean="0">
                  <a:latin typeface="Futura Condensed"/>
                  <a:cs typeface="Futura Condensed"/>
                </a:endParaRPr>
              </a:p>
              <a:p>
                <a:pPr>
                  <a:lnSpc>
                    <a:spcPct val="130000"/>
                  </a:lnSpc>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在首页上，点击右上角蓝色圆圈内的“加入 </a:t>
                </a:r>
                <a:r>
                  <a:rPr lang="en-US" altLang="zh-CN" sz="1200" dirty="0"/>
                  <a:t>CodeLab </a:t>
                </a:r>
                <a:r>
                  <a:rPr lang="zh-CN" altLang="en-US" sz="1200" dirty="0"/>
                  <a:t>社区”</a:t>
                </a:r>
                <a:r>
                  <a:rPr lang="zh-CN" altLang="en-US" sz="1200" dirty="0" smtClean="0"/>
                  <a:t>字样</a:t>
                </a:r>
                <a:endParaRPr lang="en-US" altLang="zh-CN" sz="1200" dirty="0" smtClean="0"/>
              </a:p>
              <a:p>
                <a:pPr marL="171450" indent="-171450">
                  <a:lnSpc>
                    <a:spcPct val="130000"/>
                  </a:lnSpc>
                  <a:buFont typeface="Wingdings" panose="05000000000000000000" pitchFamily="2" charset="2"/>
                  <a:buChar char="q"/>
                </a:pPr>
                <a:endParaRPr lang="en-US" sz="1200" dirty="0" smtClean="0">
                  <a:latin typeface="Futura Condensed"/>
                  <a:cs typeface="Futura Condensed"/>
                </a:endParaRPr>
              </a:p>
              <a:p>
                <a:pPr marL="171450" indent="-171450">
                  <a:lnSpc>
                    <a:spcPct val="130000"/>
                  </a:lnSpc>
                  <a:buFont typeface="Wingdings" panose="05000000000000000000" pitchFamily="2" charset="2"/>
                  <a:buChar char="q"/>
                </a:pPr>
                <a:r>
                  <a:rPr lang="zh-CN" altLang="en-US" sz="1200" dirty="0"/>
                  <a:t>输入相应信息，完成你自己的账户建立</a:t>
                </a:r>
                <a:endParaRPr lang="en-US" sz="1200" dirty="0" smtClean="0">
                  <a:latin typeface="Futura Condensed"/>
                  <a:cs typeface="Futura Condensed"/>
                </a:endParaRP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57995" y="647673"/>
            <a:ext cx="2547449" cy="583565"/>
          </a:xfrm>
          <a:prstGeom prst="rect">
            <a:avLst/>
          </a:prstGeom>
          <a:noFill/>
        </p:spPr>
        <p:txBody>
          <a:bodyPr wrap="square" rtlCol="0">
            <a:spAutoFit/>
          </a:bodyPr>
          <a:lstStyle/>
          <a:p>
            <a:r>
              <a:rPr lang="en-US" sz="3200" dirty="0"/>
              <a:t>Scratch </a:t>
            </a:r>
            <a:r>
              <a:rPr lang="zh-CN" altLang="en-US" sz="3200" dirty="0"/>
              <a:t>帐户</a:t>
            </a:r>
            <a:endParaRPr lang="en-US" sz="3000" dirty="0" smtClean="0">
              <a:latin typeface="Futura Condensed"/>
              <a:cs typeface="Futura Condensed"/>
            </a:endParaRPr>
          </a:p>
        </p:txBody>
      </p:sp>
      <p:pic>
        <p:nvPicPr>
          <p:cNvPr id="8" name="Picture 7"/>
          <p:cNvPicPr>
            <a:picLocks noChangeAspect="1"/>
          </p:cNvPicPr>
          <p:nvPr/>
        </p:nvPicPr>
        <p:blipFill>
          <a:blip r:embed="rId6"/>
          <a:stretch>
            <a:fillRect/>
          </a:stretch>
        </p:blipFill>
        <p:spPr>
          <a:xfrm>
            <a:off x="4023995" y="5865495"/>
            <a:ext cx="2783205" cy="4082415"/>
          </a:xfrm>
          <a:prstGeom prst="rect">
            <a:avLst/>
          </a:prstGeom>
        </p:spPr>
      </p:pic>
      <p:pic>
        <p:nvPicPr>
          <p:cNvPr id="3" name="Picture 2"/>
          <p:cNvPicPr>
            <a:picLocks noChangeAspect="1"/>
          </p:cNvPicPr>
          <p:nvPr/>
        </p:nvPicPr>
        <p:blipFill>
          <a:blip r:embed="rId7"/>
          <a:stretch>
            <a:fillRect/>
          </a:stretch>
        </p:blipFill>
        <p:spPr>
          <a:xfrm>
            <a:off x="3524250" y="3782695"/>
            <a:ext cx="3984625" cy="22072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40670" y="-2"/>
            <a:ext cx="493776" cy="2791970"/>
            <a:chOff x="551129" y="-2"/>
            <a:chExt cx="493776" cy="2791970"/>
          </a:xfrm>
        </p:grpSpPr>
        <p:pic>
          <p:nvPicPr>
            <p:cNvPr id="58" name="Picture 57" descr="Unit0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129" y="0"/>
              <a:ext cx="493776" cy="2791968"/>
            </a:xfrm>
            <a:prstGeom prst="rect">
              <a:avLst/>
            </a:prstGeom>
          </p:spPr>
        </p:pic>
        <p:sp>
          <p:nvSpPr>
            <p:cNvPr id="59" name="TextBox 58"/>
            <p:cNvSpPr txBox="1"/>
            <p:nvPr/>
          </p:nvSpPr>
          <p:spPr>
            <a:xfrm rot="5400000">
              <a:off x="-422952" y="1018907"/>
              <a:ext cx="2436598"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0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44" name="TextBox 43"/>
          <p:cNvSpPr txBox="1"/>
          <p:nvPr/>
        </p:nvSpPr>
        <p:spPr>
          <a:xfrm>
            <a:off x="457995" y="647673"/>
            <a:ext cx="2547449" cy="1076325"/>
          </a:xfrm>
          <a:prstGeom prst="rect">
            <a:avLst/>
          </a:prstGeom>
          <a:noFill/>
        </p:spPr>
        <p:txBody>
          <a:bodyPr wrap="square" rtlCol="0">
            <a:spAutoFit/>
          </a:bodyPr>
          <a:lstStyle/>
          <a:p>
            <a:r>
              <a:rPr lang="en-US" altLang="zh-CN" sz="3200" dirty="0" smtClean="0"/>
              <a:t>Scratch </a:t>
            </a:r>
            <a:r>
              <a:rPr lang="zh-CN" altLang="en-US" sz="3200" dirty="0" smtClean="0"/>
              <a:t>账户</a:t>
            </a:r>
            <a:endParaRPr lang="en-US" altLang="zh-CN" sz="3200" dirty="0" smtClean="0"/>
          </a:p>
          <a:p>
            <a:r>
              <a:rPr lang="zh-CN" altLang="en-US" sz="3200" dirty="0" smtClean="0"/>
              <a:t>反思</a:t>
            </a:r>
            <a:endParaRPr lang="en-US" sz="3200" dirty="0" smtClean="0">
              <a:latin typeface="Futura Condensed"/>
              <a:cs typeface="Futura Condensed"/>
            </a:endParaRPr>
          </a:p>
        </p:txBody>
      </p:sp>
      <p:sp>
        <p:nvSpPr>
          <p:cNvPr id="70" name="TextBox 69"/>
          <p:cNvSpPr txBox="1"/>
          <p:nvPr/>
        </p:nvSpPr>
        <p:spPr>
          <a:xfrm>
            <a:off x="3540777" y="1521819"/>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使用以下空白处或者你自己的设计日志回答下列问题</a:t>
            </a:r>
            <a:endParaRPr lang="en-US" sz="1200" dirty="0">
              <a:latin typeface="Futura Condensed"/>
              <a:cs typeface="Futura Condensed"/>
            </a:endParaRPr>
          </a:p>
        </p:txBody>
      </p:sp>
      <p:grpSp>
        <p:nvGrpSpPr>
          <p:cNvPr id="103" name="Group 102"/>
          <p:cNvGrpSpPr/>
          <p:nvPr/>
        </p:nvGrpSpPr>
        <p:grpSpPr>
          <a:xfrm>
            <a:off x="457995" y="2725094"/>
            <a:ext cx="6871221" cy="3167708"/>
            <a:chOff x="457995" y="2725094"/>
            <a:chExt cx="6871221" cy="3167708"/>
          </a:xfrm>
        </p:grpSpPr>
        <p:sp>
          <p:nvSpPr>
            <p:cNvPr id="104" name="Rectangle 103"/>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TextBox 104"/>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sym typeface="+mn-ea"/>
                </a:rPr>
                <a:t>你</a:t>
              </a:r>
              <a:r>
                <a:rPr lang="zh-CN" altLang="en-US" sz="1600" dirty="0">
                  <a:sym typeface="+mn-ea"/>
                </a:rPr>
                <a:t>的 </a:t>
              </a:r>
              <a:r>
                <a:rPr lang="en-US" sz="1600" dirty="0">
                  <a:sym typeface="+mn-ea"/>
                </a:rPr>
                <a:t>Scratch </a:t>
              </a:r>
              <a:r>
                <a:rPr lang="zh-CN" altLang="en-US" sz="1600" dirty="0">
                  <a:sym typeface="+mn-ea"/>
                </a:rPr>
                <a:t>帐户的用户名是什么</a:t>
              </a:r>
              <a:r>
                <a:rPr lang="zh-CN" altLang="en-US" sz="1600" dirty="0"/>
                <a:t>？</a:t>
              </a:r>
              <a:endParaRPr lang="zh-CN" altLang="en-US" sz="1600" dirty="0">
                <a:latin typeface="Futura Condensed"/>
                <a:cs typeface="Futura Condensed"/>
              </a:endParaRPr>
            </a:p>
          </p:txBody>
        </p:sp>
        <p:cxnSp>
          <p:nvCxnSpPr>
            <p:cNvPr id="106" name="Straight Connector 105"/>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7995" y="6011157"/>
            <a:ext cx="6871221" cy="3167708"/>
            <a:chOff x="457995" y="2725094"/>
            <a:chExt cx="6871221" cy="3167708"/>
          </a:xfrm>
        </p:grpSpPr>
        <p:sp>
          <p:nvSpPr>
            <p:cNvPr id="108" name="Rectangle 107"/>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sym typeface="+mn-ea"/>
                </a:rPr>
                <a:t>帮助你记住</a:t>
              </a:r>
              <a:r>
                <a:rPr lang="zh-CN" altLang="en-US" sz="1600" dirty="0">
                  <a:sym typeface="+mn-ea"/>
                </a:rPr>
                <a:t>密码的提示问题是什么？</a:t>
              </a:r>
              <a:endParaRPr lang="en-US" sz="1600" dirty="0">
                <a:latin typeface="Futura Condensed"/>
                <a:cs typeface="Futura Condensed"/>
              </a:endParaRPr>
            </a:p>
          </p:txBody>
        </p:sp>
        <p:cxnSp>
          <p:nvCxnSpPr>
            <p:cNvPr id="110" name="Straight Connector 10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3540777" y="666990"/>
            <a:ext cx="3108418" cy="521335"/>
            <a:chOff x="3540777" y="666990"/>
            <a:chExt cx="3171308" cy="521335"/>
          </a:xfrm>
        </p:grpSpPr>
        <p:sp>
          <p:nvSpPr>
            <p:cNvPr id="115" name="TextBox 114"/>
            <p:cNvSpPr txBox="1"/>
            <p:nvPr/>
          </p:nvSpPr>
          <p:spPr>
            <a:xfrm>
              <a:off x="3540777" y="666990"/>
              <a:ext cx="3171308"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姓名</a:t>
              </a:r>
              <a:r>
                <a:rPr lang="en-US" sz="1100" dirty="0" smtClean="0">
                  <a:latin typeface="Futura Condensed"/>
                  <a:cs typeface="Futura Condensed"/>
                </a:rPr>
                <a:t>: </a:t>
              </a:r>
              <a:endParaRPr lang="en-US" sz="1100" dirty="0" smtClean="0">
                <a:latin typeface="Futura Condensed"/>
                <a:cs typeface="Futura Condensed"/>
              </a:endParaRPr>
            </a:p>
            <a:p>
              <a:r>
                <a:rPr lang="en-US" sz="1100" dirty="0">
                  <a:latin typeface="Futura Condensed"/>
                  <a:cs typeface="Futura Condensed"/>
                </a:rPr>
                <a:t> </a:t>
              </a:r>
              <a:endParaRPr lang="en-US" sz="1100" dirty="0" smtClean="0">
                <a:latin typeface="Futura Condensed"/>
                <a:cs typeface="Futura Condensed"/>
              </a:endParaRPr>
            </a:p>
          </p:txBody>
        </p:sp>
        <p:cxnSp>
          <p:nvCxnSpPr>
            <p:cNvPr id="116" name="Straight Connector 115"/>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6474</Words>
  <Application>WPS Presentation</Application>
  <PresentationFormat>Custom</PresentationFormat>
  <Paragraphs>598</Paragraphs>
  <Slides>21</Slides>
  <Notes>14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SimSun</vt:lpstr>
      <vt:lpstr>Wingdings</vt:lpstr>
      <vt:lpstr>Futura Condensed</vt:lpstr>
      <vt:lpstr>Thonburi</vt:lpstr>
      <vt:lpstr>Arial</vt:lpstr>
      <vt:lpstr>Calibri</vt:lpstr>
      <vt:lpstr>Lucida Grande</vt:lpstr>
      <vt:lpstr>Calibri</vt:lpstr>
      <vt:lpstr>PT Sans Narrow</vt:lpstr>
      <vt:lpstr>SimSun</vt:lpstr>
      <vt:lpstr>宋体-简</vt:lpstr>
      <vt:lpstr>微软雅黑</vt:lpstr>
      <vt:lpstr>汉仪旗黑</vt:lpstr>
      <vt:lpstr>Arial Unicode MS</vt:lpstr>
      <vt:lpstr>Helvetica Neue</vt:lpstr>
      <vt:lpstr>SimSun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hello_mac</cp:lastModifiedBy>
  <cp:revision>810</cp:revision>
  <dcterms:created xsi:type="dcterms:W3CDTF">2020-10-01T10:44:34Z</dcterms:created>
  <dcterms:modified xsi:type="dcterms:W3CDTF">2020-10-01T10:44:34Z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1033-2.7.0.4476</vt:lpwstr>
  </property>
</Properties>
</file>